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3" r:id="rId3"/>
  </p:sldMasterIdLst>
  <p:notesMasterIdLst>
    <p:notesMasterId r:id="rId52"/>
  </p:notesMasterIdLst>
  <p:handoutMasterIdLst>
    <p:handoutMasterId r:id="rId53"/>
  </p:handoutMasterIdLst>
  <p:sldIdLst>
    <p:sldId id="264" r:id="rId4"/>
    <p:sldId id="271" r:id="rId5"/>
    <p:sldId id="297" r:id="rId6"/>
    <p:sldId id="315" r:id="rId7"/>
    <p:sldId id="285" r:id="rId8"/>
    <p:sldId id="286" r:id="rId9"/>
    <p:sldId id="287" r:id="rId10"/>
    <p:sldId id="279" r:id="rId11"/>
    <p:sldId id="288" r:id="rId12"/>
    <p:sldId id="278" r:id="rId13"/>
    <p:sldId id="320" r:id="rId14"/>
    <p:sldId id="289" r:id="rId15"/>
    <p:sldId id="290" r:id="rId16"/>
    <p:sldId id="321" r:id="rId17"/>
    <p:sldId id="322" r:id="rId18"/>
    <p:sldId id="316" r:id="rId19"/>
    <p:sldId id="323" r:id="rId20"/>
    <p:sldId id="281" r:id="rId21"/>
    <p:sldId id="292" r:id="rId22"/>
    <p:sldId id="293" r:id="rId23"/>
    <p:sldId id="294" r:id="rId24"/>
    <p:sldId id="306" r:id="rId25"/>
    <p:sldId id="326" r:id="rId26"/>
    <p:sldId id="295" r:id="rId27"/>
    <p:sldId id="296" r:id="rId28"/>
    <p:sldId id="298" r:id="rId29"/>
    <p:sldId id="300" r:id="rId30"/>
    <p:sldId id="301" r:id="rId31"/>
    <p:sldId id="299" r:id="rId32"/>
    <p:sldId id="319" r:id="rId33"/>
    <p:sldId id="303" r:id="rId34"/>
    <p:sldId id="282" r:id="rId35"/>
    <p:sldId id="304" r:id="rId36"/>
    <p:sldId id="327" r:id="rId37"/>
    <p:sldId id="307" r:id="rId38"/>
    <p:sldId id="325" r:id="rId39"/>
    <p:sldId id="308" r:id="rId40"/>
    <p:sldId id="309" r:id="rId41"/>
    <p:sldId id="310" r:id="rId42"/>
    <p:sldId id="311" r:id="rId43"/>
    <p:sldId id="313" r:id="rId44"/>
    <p:sldId id="312" r:id="rId45"/>
    <p:sldId id="324" r:id="rId46"/>
    <p:sldId id="328" r:id="rId47"/>
    <p:sldId id="357" r:id="rId48"/>
    <p:sldId id="358" r:id="rId49"/>
    <p:sldId id="359" r:id="rId50"/>
    <p:sldId id="277" r:id="rId5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黑体" panose="02010609060101010101" pitchFamily="49" charset="-122"/>
      <p:regular r:id="rId61"/>
    </p:embeddedFont>
    <p:embeddedFont>
      <p:font typeface="楷体" panose="02010609060101010101" pitchFamily="49" charset="-122"/>
      <p:regular r:id="rId62"/>
    </p:embeddedFont>
    <p:embeddedFont>
      <p:font typeface="微软雅黑" panose="020B0503020204020204" pitchFamily="34" charset="-122"/>
      <p:regular r:id="rId63"/>
    </p:embeddedFont>
    <p:embeddedFont>
      <p:font typeface="隶书" panose="02010509060101010101" pitchFamily="49" charset="-122"/>
      <p:regular r:id="rId64"/>
    </p:embeddedFont>
    <p:embeddedFont>
      <p:font typeface="方正小标宋_GBK" panose="02000000000000000000" charset="-122"/>
      <p:regular r:id="rId65"/>
    </p:embeddedFont>
    <p:embeddedFont>
      <p:font typeface="等线" panose="02010600030101010101" charset="-122"/>
      <p:regular r:id="rId66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62AFE8"/>
    <a:srgbClr val="98CAF0"/>
    <a:srgbClr val="83C0ED"/>
    <a:srgbClr val="3B9CE3"/>
    <a:srgbClr val="DDE8F7"/>
    <a:srgbClr val="3D9DE3"/>
    <a:srgbClr val="7D9CFF"/>
    <a:srgbClr val="618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4660"/>
  </p:normalViewPr>
  <p:slideViewPr>
    <p:cSldViewPr>
      <p:cViewPr varScale="1">
        <p:scale>
          <a:sx n="126" d="100"/>
          <a:sy n="126" d="100"/>
        </p:scale>
        <p:origin x="379" y="77"/>
      </p:cViewPr>
      <p:guideLst>
        <p:guide orient="horz" pos="1513"/>
        <p:guide pos="29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3468" y="-84"/>
      </p:cViewPr>
      <p:guideLst>
        <p:guide orient="horz" pos="2690"/>
        <p:guide pos="218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6" Type="http://schemas.openxmlformats.org/officeDocument/2006/relationships/font" Target="fonts/font10.fntdata"/><Relationship Id="rId65" Type="http://schemas.openxmlformats.org/officeDocument/2006/relationships/font" Target="fonts/font9.fntdata"/><Relationship Id="rId64" Type="http://schemas.openxmlformats.org/officeDocument/2006/relationships/font" Target="fonts/font8.fntdata"/><Relationship Id="rId63" Type="http://schemas.openxmlformats.org/officeDocument/2006/relationships/font" Target="fonts/font7.fntdata"/><Relationship Id="rId62" Type="http://schemas.openxmlformats.org/officeDocument/2006/relationships/font" Target="fonts/font6.fntdata"/><Relationship Id="rId61" Type="http://schemas.openxmlformats.org/officeDocument/2006/relationships/font" Target="fonts/font5.fntdata"/><Relationship Id="rId60" Type="http://schemas.openxmlformats.org/officeDocument/2006/relationships/font" Target="fonts/font4.fntdata"/><Relationship Id="rId6" Type="http://schemas.openxmlformats.org/officeDocument/2006/relationships/slide" Target="slides/slide3.xml"/><Relationship Id="rId59" Type="http://schemas.openxmlformats.org/officeDocument/2006/relationships/font" Target="fonts/font3.fntdata"/><Relationship Id="rId58" Type="http://schemas.openxmlformats.org/officeDocument/2006/relationships/font" Target="fonts/font2.fntdata"/><Relationship Id="rId57" Type="http://schemas.openxmlformats.org/officeDocument/2006/relationships/font" Target="fonts/font1.fntdata"/><Relationship Id="rId56" Type="http://schemas.openxmlformats.org/officeDocument/2006/relationships/tableStyles" Target="tableStyles.xml"/><Relationship Id="rId55" Type="http://schemas.openxmlformats.org/officeDocument/2006/relationships/viewProps" Target="viewProps.xml"/><Relationship Id="rId54" Type="http://schemas.openxmlformats.org/officeDocument/2006/relationships/presProps" Target="presProps.xml"/><Relationship Id="rId53" Type="http://schemas.openxmlformats.org/officeDocument/2006/relationships/handoutMaster" Target="handoutMasters/handoutMaster1.xml"/><Relationship Id="rId52" Type="http://schemas.openxmlformats.org/officeDocument/2006/relationships/notesMaster" Target="notesMasters/notesMaster1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9A0583A-5EF6-48C1-B1A4-250C90F7F103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01AE0537-33C5-4ABB-A9C6-D90257F41559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4273396-BF65-4CB0-B706-BDE66DF72B9F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D0F26E2-BD88-49AD-B5FC-CE87B569EDC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 flipH="1">
            <a:off x="1331913" y="615950"/>
            <a:ext cx="6456362" cy="3900488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 flipH="1">
            <a:off x="4572000" y="1195388"/>
            <a:ext cx="0" cy="2752725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flipH="1">
            <a:off x="4313238" y="1263650"/>
            <a:ext cx="538162" cy="2530475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 userDrawn="1"/>
        </p:nvSpPr>
        <p:spPr>
          <a:xfrm rot="10800000">
            <a:off x="5778500" y="1343025"/>
            <a:ext cx="638175" cy="638175"/>
          </a:xfrm>
          <a:prstGeom prst="ellipse">
            <a:avLst/>
          </a:prstGeom>
          <a:solidFill>
            <a:srgbClr val="98C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椭圆 5"/>
          <p:cNvSpPr/>
          <p:nvPr userDrawn="1"/>
        </p:nvSpPr>
        <p:spPr>
          <a:xfrm rot="10800000">
            <a:off x="5799138" y="3457575"/>
            <a:ext cx="342900" cy="342900"/>
          </a:xfrm>
          <a:prstGeom prst="ellipse">
            <a:avLst/>
          </a:prstGeom>
          <a:solidFill>
            <a:srgbClr val="D5E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 rot="10800000">
            <a:off x="2741613" y="1343025"/>
            <a:ext cx="522287" cy="5222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 rot="10800000">
            <a:off x="4222750" y="2719388"/>
            <a:ext cx="85725" cy="85725"/>
          </a:xfrm>
          <a:prstGeom prst="ellipse">
            <a:avLst/>
          </a:prstGeom>
          <a:solidFill>
            <a:srgbClr val="BEE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 rot="10800000">
            <a:off x="3635375" y="2713038"/>
            <a:ext cx="184150" cy="1841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 rot="10800000">
            <a:off x="4545013" y="2528888"/>
            <a:ext cx="87312" cy="85725"/>
          </a:xfrm>
          <a:prstGeom prst="ellipse">
            <a:avLst/>
          </a:prstGeom>
          <a:solidFill>
            <a:srgbClr val="CDF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 rot="10800000">
            <a:off x="4308475" y="3170238"/>
            <a:ext cx="85725" cy="85725"/>
          </a:xfrm>
          <a:prstGeom prst="ellipse">
            <a:avLst/>
          </a:prstGeom>
          <a:solidFill>
            <a:srgbClr val="BEE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 rot="10800000">
            <a:off x="2141538" y="3595688"/>
            <a:ext cx="574675" cy="573087"/>
          </a:xfrm>
          <a:prstGeom prst="ellipse">
            <a:avLst/>
          </a:prstGeom>
          <a:solidFill>
            <a:srgbClr val="FDE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E9DB9-A45F-4335-869A-CBD4B00460F5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A9FFA-5390-4BAB-9E74-04396E91D2B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866FF-EA9F-4B00-A320-BFB4F97E561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B2E4D-F900-490B-99DF-D3697FE70C0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8B309-7DE7-4331-898A-C866F572FFC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E4C7E-4E13-4F3A-A23F-01EF713E16C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 userDrawn="1"/>
        </p:nvGrpSpPr>
        <p:grpSpPr bwMode="auto">
          <a:xfrm>
            <a:off x="230188" y="-2024063"/>
            <a:ext cx="7659687" cy="9193213"/>
            <a:chOff x="307004" y="-2698916"/>
            <a:chExt cx="10212735" cy="12256857"/>
          </a:xfrm>
        </p:grpSpPr>
        <p:sp>
          <p:nvSpPr>
            <p:cNvPr id="3" name="任意多边形 2"/>
            <p:cNvSpPr/>
            <p:nvPr/>
          </p:nvSpPr>
          <p:spPr>
            <a:xfrm rot="2469741">
              <a:off x="3801558" y="-2698916"/>
              <a:ext cx="3602503" cy="12256857"/>
            </a:xfrm>
            <a:custGeom>
              <a:avLst/>
              <a:gdLst>
                <a:gd name="connsiteX0" fmla="*/ 0 w 3601615"/>
                <a:gd name="connsiteY0" fmla="*/ 3147440 h 12256857"/>
                <a:gd name="connsiteX1" fmla="*/ 3600062 w 3601615"/>
                <a:gd name="connsiteY1" fmla="*/ 0 h 12256857"/>
                <a:gd name="connsiteX2" fmla="*/ 3601615 w 3601615"/>
                <a:gd name="connsiteY2" fmla="*/ 0 h 12256857"/>
                <a:gd name="connsiteX3" fmla="*/ 3601615 w 3601615"/>
                <a:gd name="connsiteY3" fmla="*/ 9108059 h 12256857"/>
                <a:gd name="connsiteX4" fmla="*/ 0 w 3601615"/>
                <a:gd name="connsiteY4" fmla="*/ 12256857 h 1225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1615" h="12256857">
                  <a:moveTo>
                    <a:pt x="0" y="3147440"/>
                  </a:moveTo>
                  <a:lnTo>
                    <a:pt x="3600062" y="0"/>
                  </a:lnTo>
                  <a:lnTo>
                    <a:pt x="3601615" y="0"/>
                  </a:lnTo>
                  <a:lnTo>
                    <a:pt x="3601615" y="9108059"/>
                  </a:lnTo>
                  <a:lnTo>
                    <a:pt x="0" y="12256857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任意多边形 3"/>
            <p:cNvSpPr/>
            <p:nvPr/>
          </p:nvSpPr>
          <p:spPr>
            <a:xfrm rot="2469741">
              <a:off x="307004" y="-2360270"/>
              <a:ext cx="3602503" cy="9501128"/>
            </a:xfrm>
            <a:custGeom>
              <a:avLst/>
              <a:gdLst>
                <a:gd name="connsiteX0" fmla="*/ 0 w 3601616"/>
                <a:gd name="connsiteY0" fmla="*/ 3148798 h 9500658"/>
                <a:gd name="connsiteX1" fmla="*/ 3601615 w 3601616"/>
                <a:gd name="connsiteY1" fmla="*/ 0 h 9500658"/>
                <a:gd name="connsiteX2" fmla="*/ 3601616 w 3601616"/>
                <a:gd name="connsiteY2" fmla="*/ 9109415 h 9500658"/>
                <a:gd name="connsiteX3" fmla="*/ 3154110 w 3601616"/>
                <a:gd name="connsiteY3" fmla="*/ 9500658 h 9500658"/>
                <a:gd name="connsiteX4" fmla="*/ 0 w 3601616"/>
                <a:gd name="connsiteY4" fmla="*/ 5892967 h 950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1616" h="9500658">
                  <a:moveTo>
                    <a:pt x="0" y="3148798"/>
                  </a:moveTo>
                  <a:lnTo>
                    <a:pt x="3601615" y="0"/>
                  </a:lnTo>
                  <a:lnTo>
                    <a:pt x="3601616" y="9109415"/>
                  </a:lnTo>
                  <a:lnTo>
                    <a:pt x="3154110" y="9500658"/>
                  </a:lnTo>
                  <a:lnTo>
                    <a:pt x="0" y="5892967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 rot="2469741">
              <a:off x="7285530" y="-1841719"/>
              <a:ext cx="1640388" cy="10542463"/>
            </a:xfrm>
            <a:custGeom>
              <a:avLst/>
              <a:gdLst>
                <a:gd name="connsiteX0" fmla="*/ 1 w 1639559"/>
                <a:gd name="connsiteY0" fmla="*/ 1432064 h 10541481"/>
                <a:gd name="connsiteX1" fmla="*/ 1638005 w 1639559"/>
                <a:gd name="connsiteY1" fmla="*/ 0 h 10541481"/>
                <a:gd name="connsiteX2" fmla="*/ 1639559 w 1639559"/>
                <a:gd name="connsiteY2" fmla="*/ 0 h 10541481"/>
                <a:gd name="connsiteX3" fmla="*/ 1639559 w 1639559"/>
                <a:gd name="connsiteY3" fmla="*/ 9108056 h 10541481"/>
                <a:gd name="connsiteX4" fmla="*/ 0 w 1639559"/>
                <a:gd name="connsiteY4" fmla="*/ 10541481 h 10541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9559" h="10541481">
                  <a:moveTo>
                    <a:pt x="1" y="1432064"/>
                  </a:moveTo>
                  <a:lnTo>
                    <a:pt x="1638005" y="0"/>
                  </a:lnTo>
                  <a:lnTo>
                    <a:pt x="1639559" y="0"/>
                  </a:lnTo>
                  <a:lnTo>
                    <a:pt x="1639559" y="9108056"/>
                  </a:lnTo>
                  <a:lnTo>
                    <a:pt x="0" y="1054148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 rot="2469741">
              <a:off x="8879352" y="-669158"/>
              <a:ext cx="1640387" cy="9204813"/>
            </a:xfrm>
            <a:custGeom>
              <a:avLst/>
              <a:gdLst>
                <a:gd name="connsiteX0" fmla="*/ 0 w 1639559"/>
                <a:gd name="connsiteY0" fmla="*/ 93533 h 9202948"/>
                <a:gd name="connsiteX1" fmla="*/ 106984 w 1639559"/>
                <a:gd name="connsiteY1" fmla="*/ 0 h 9202948"/>
                <a:gd name="connsiteX2" fmla="*/ 1639559 w 1639559"/>
                <a:gd name="connsiteY2" fmla="*/ 1752970 h 9202948"/>
                <a:gd name="connsiteX3" fmla="*/ 1639559 w 1639559"/>
                <a:gd name="connsiteY3" fmla="*/ 7769524 h 9202948"/>
                <a:gd name="connsiteX4" fmla="*/ 0 w 1639559"/>
                <a:gd name="connsiteY4" fmla="*/ 9202948 h 920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9559" h="9202948">
                  <a:moveTo>
                    <a:pt x="0" y="93533"/>
                  </a:moveTo>
                  <a:lnTo>
                    <a:pt x="106984" y="0"/>
                  </a:lnTo>
                  <a:lnTo>
                    <a:pt x="1639559" y="1752970"/>
                  </a:lnTo>
                  <a:lnTo>
                    <a:pt x="1639559" y="7769524"/>
                  </a:lnTo>
                  <a:lnTo>
                    <a:pt x="0" y="920294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55DD2F1-0792-46FC-9141-7CC979899FA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>
            <a:lvl1pPr>
              <a:defRPr/>
            </a:lvl1pPr>
          </a:lstStyle>
          <a:p>
            <a:fld id="{0A6576E3-99A1-4CC6-AB86-83B32796926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0212A-AB8B-444D-ACDB-0E9686AB275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210F6-5473-46FB-ABE3-A3FD3CE972C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 flipH="1">
            <a:off x="539750" y="615950"/>
            <a:ext cx="7248525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 flipH="1">
            <a:off x="8569325" y="700088"/>
            <a:ext cx="0" cy="2754312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flipH="1">
            <a:off x="8189913" y="701675"/>
            <a:ext cx="365125" cy="410210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 flipH="1">
            <a:off x="8016875" y="617538"/>
            <a:ext cx="538163" cy="2530475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10"/>
          <p:cNvGrpSpPr/>
          <p:nvPr userDrawn="1"/>
        </p:nvGrpSpPr>
        <p:grpSpPr bwMode="auto">
          <a:xfrm>
            <a:off x="7380288" y="369888"/>
            <a:ext cx="1601787" cy="561975"/>
            <a:chOff x="3410806" y="2165855"/>
            <a:chExt cx="5182468" cy="1817955"/>
          </a:xfrm>
        </p:grpSpPr>
        <p:sp>
          <p:nvSpPr>
            <p:cNvPr id="7" name="等腰三角形 6"/>
            <p:cNvSpPr/>
            <p:nvPr/>
          </p:nvSpPr>
          <p:spPr>
            <a:xfrm rot="21008836" flipV="1">
              <a:off x="3410806" y="2248022"/>
              <a:ext cx="5182468" cy="1735788"/>
            </a:xfrm>
            <a:prstGeom prst="triangle">
              <a:avLst>
                <a:gd name="adj" fmla="val 86281"/>
              </a:avLst>
            </a:prstGeom>
            <a:solidFill>
              <a:srgbClr val="C80D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等腰三角形 19"/>
            <p:cNvSpPr/>
            <p:nvPr/>
          </p:nvSpPr>
          <p:spPr>
            <a:xfrm rot="21008836" flipV="1">
              <a:off x="3954967" y="2204459"/>
              <a:ext cx="4615729" cy="1568492"/>
            </a:xfrm>
            <a:custGeom>
              <a:avLst/>
              <a:gdLst/>
              <a:ahLst/>
              <a:cxnLst/>
              <a:rect l="l" t="t" r="r" b="b"/>
              <a:pathLst>
                <a:path w="4667671" h="1586143">
                  <a:moveTo>
                    <a:pt x="4667671" y="1586143"/>
                  </a:moveTo>
                  <a:lnTo>
                    <a:pt x="3520301" y="0"/>
                  </a:lnTo>
                  <a:lnTo>
                    <a:pt x="0" y="1366114"/>
                  </a:lnTo>
                  <a:lnTo>
                    <a:pt x="735888" y="1586143"/>
                  </a:lnTo>
                  <a:close/>
                </a:path>
              </a:pathLst>
            </a:custGeom>
            <a:gradFill>
              <a:gsLst>
                <a:gs pos="0">
                  <a:srgbClr val="F50E1E">
                    <a:alpha val="0"/>
                  </a:srgbClr>
                </a:gs>
                <a:gs pos="83000">
                  <a:srgbClr val="F50E1E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梯形 8"/>
            <p:cNvSpPr/>
            <p:nvPr/>
          </p:nvSpPr>
          <p:spPr>
            <a:xfrm rot="10210798">
              <a:off x="4335330" y="2165855"/>
              <a:ext cx="4124402" cy="323533"/>
            </a:xfrm>
            <a:prstGeom prst="trapezoid">
              <a:avLst>
                <a:gd name="adj" fmla="val 74697"/>
              </a:avLst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78000">
                  <a:schemeClr val="bg1">
                    <a:alpha val="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686477">
              <a:off x="4746229" y="2951580"/>
              <a:ext cx="2824934" cy="323536"/>
            </a:xfrm>
            <a:prstGeom prst="triangle">
              <a:avLst>
                <a:gd name="adj" fmla="val 27423"/>
              </a:avLst>
            </a:prstGeom>
            <a:solidFill>
              <a:srgbClr val="F50E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685067">
              <a:off x="3909020" y="2530471"/>
              <a:ext cx="1530601" cy="441650"/>
            </a:xfrm>
            <a:prstGeom prst="triangle">
              <a:avLst>
                <a:gd name="adj" fmla="val 38286"/>
              </a:avLst>
            </a:prstGeom>
            <a:gradFill>
              <a:gsLst>
                <a:gs pos="0">
                  <a:schemeClr val="bg1">
                    <a:alpha val="50000"/>
                  </a:schemeClr>
                </a:gs>
                <a:gs pos="83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2" name="椭圆 11"/>
          <p:cNvSpPr/>
          <p:nvPr userDrawn="1"/>
        </p:nvSpPr>
        <p:spPr>
          <a:xfrm rot="10800000">
            <a:off x="403225" y="4422775"/>
            <a:ext cx="638175" cy="638175"/>
          </a:xfrm>
          <a:prstGeom prst="ellipse">
            <a:avLst/>
          </a:prstGeom>
          <a:solidFill>
            <a:srgbClr val="98C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 rot="10800000">
            <a:off x="4611688" y="4708525"/>
            <a:ext cx="342900" cy="342900"/>
          </a:xfrm>
          <a:prstGeom prst="ellipse">
            <a:avLst/>
          </a:prstGeom>
          <a:solidFill>
            <a:srgbClr val="D5E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 rot="10800000">
            <a:off x="2390775" y="4364038"/>
            <a:ext cx="522288" cy="5222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 rot="10800000">
            <a:off x="1273175" y="4337050"/>
            <a:ext cx="85725" cy="85725"/>
          </a:xfrm>
          <a:prstGeom prst="ellipse">
            <a:avLst/>
          </a:prstGeom>
          <a:solidFill>
            <a:srgbClr val="BEE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 rot="10800000">
            <a:off x="1749425" y="4835525"/>
            <a:ext cx="184150" cy="1841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 rot="10800000">
            <a:off x="3421063" y="4830763"/>
            <a:ext cx="87312" cy="85725"/>
          </a:xfrm>
          <a:prstGeom prst="ellipse">
            <a:avLst/>
          </a:prstGeom>
          <a:solidFill>
            <a:srgbClr val="CDF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 rot="10800000">
            <a:off x="4017963" y="4598988"/>
            <a:ext cx="85725" cy="85725"/>
          </a:xfrm>
          <a:prstGeom prst="ellipse">
            <a:avLst/>
          </a:prstGeom>
          <a:solidFill>
            <a:srgbClr val="BEE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 rot="10101520">
            <a:off x="8828088" y="849313"/>
            <a:ext cx="3175" cy="1587"/>
          </a:xfrm>
          <a:custGeom>
            <a:avLst/>
            <a:gdLst>
              <a:gd name="connsiteX0" fmla="*/ 4255 w 4255"/>
              <a:gd name="connsiteY0" fmla="*/ 1717 h 1717"/>
              <a:gd name="connsiteX1" fmla="*/ 0 w 4255"/>
              <a:gd name="connsiteY1" fmla="*/ 840 h 1717"/>
              <a:gd name="connsiteX2" fmla="*/ 330 w 4255"/>
              <a:gd name="connsiteY2" fmla="*/ 0 h 1717"/>
              <a:gd name="connsiteX3" fmla="*/ 4255 w 4255"/>
              <a:gd name="connsiteY3" fmla="*/ 1717 h 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5" h="1717">
                <a:moveTo>
                  <a:pt x="4255" y="1717"/>
                </a:moveTo>
                <a:lnTo>
                  <a:pt x="0" y="840"/>
                </a:lnTo>
                <a:lnTo>
                  <a:pt x="330" y="0"/>
                </a:lnTo>
                <a:lnTo>
                  <a:pt x="4255" y="1717"/>
                </a:lnTo>
                <a:close/>
              </a:path>
            </a:pathLst>
          </a:custGeom>
          <a:solidFill>
            <a:srgbClr val="349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5246688" y="4803775"/>
            <a:ext cx="2943225" cy="0"/>
          </a:xfrm>
          <a:prstGeom prst="line">
            <a:avLst/>
          </a:prstGeom>
          <a:ln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5"/>
          <p:cNvGrpSpPr/>
          <p:nvPr userDrawn="1"/>
        </p:nvGrpSpPr>
        <p:grpSpPr bwMode="auto">
          <a:xfrm>
            <a:off x="7389813" y="228600"/>
            <a:ext cx="1614487" cy="738188"/>
            <a:chOff x="7390012" y="229375"/>
            <a:chExt cx="1615076" cy="737460"/>
          </a:xfrm>
        </p:grpSpPr>
        <p:grpSp>
          <p:nvGrpSpPr>
            <p:cNvPr id="22" name="组合 26"/>
            <p:cNvGrpSpPr/>
            <p:nvPr userDrawn="1"/>
          </p:nvGrpSpPr>
          <p:grpSpPr bwMode="auto">
            <a:xfrm>
              <a:off x="7390012" y="229375"/>
              <a:ext cx="1615076" cy="737460"/>
              <a:chOff x="7390012" y="229375"/>
              <a:chExt cx="1615076" cy="737460"/>
            </a:xfrm>
          </p:grpSpPr>
          <p:grpSp>
            <p:nvGrpSpPr>
              <p:cNvPr id="24" name="组合 28"/>
              <p:cNvGrpSpPr/>
              <p:nvPr/>
            </p:nvGrpSpPr>
            <p:grpSpPr bwMode="auto">
              <a:xfrm>
                <a:off x="7390012" y="229375"/>
                <a:ext cx="1615076" cy="737460"/>
                <a:chOff x="2321943" y="3608514"/>
                <a:chExt cx="1988789" cy="908101"/>
              </a:xfrm>
            </p:grpSpPr>
            <p:sp>
              <p:nvSpPr>
                <p:cNvPr id="28" name="任意多边形 27"/>
                <p:cNvSpPr/>
                <p:nvPr/>
              </p:nvSpPr>
              <p:spPr>
                <a:xfrm rot="10101520">
                  <a:off x="3950912" y="3608514"/>
                  <a:ext cx="359820" cy="747963"/>
                </a:xfrm>
                <a:custGeom>
                  <a:avLst/>
                  <a:gdLst>
                    <a:gd name="connsiteX0" fmla="*/ 0 w 360261"/>
                    <a:gd name="connsiteY0" fmla="*/ 748082 h 748082"/>
                    <a:gd name="connsiteX1" fmla="*/ 294348 w 360261"/>
                    <a:gd name="connsiteY1" fmla="*/ 0 h 748082"/>
                    <a:gd name="connsiteX2" fmla="*/ 298603 w 360261"/>
                    <a:gd name="connsiteY2" fmla="*/ 877 h 748082"/>
                    <a:gd name="connsiteX3" fmla="*/ 360261 w 360261"/>
                    <a:gd name="connsiteY3" fmla="*/ 27836 h 748082"/>
                    <a:gd name="connsiteX4" fmla="*/ 211874 w 360261"/>
                    <a:gd name="connsiteY4" fmla="*/ 748082 h 748082"/>
                    <a:gd name="connsiteX5" fmla="*/ 0 w 360261"/>
                    <a:gd name="connsiteY5" fmla="*/ 748082 h 748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0261" h="748082">
                      <a:moveTo>
                        <a:pt x="0" y="748082"/>
                      </a:moveTo>
                      <a:lnTo>
                        <a:pt x="294348" y="0"/>
                      </a:lnTo>
                      <a:lnTo>
                        <a:pt x="298603" y="877"/>
                      </a:lnTo>
                      <a:lnTo>
                        <a:pt x="360261" y="27836"/>
                      </a:lnTo>
                      <a:lnTo>
                        <a:pt x="211874" y="748082"/>
                      </a:lnTo>
                      <a:lnTo>
                        <a:pt x="0" y="748082"/>
                      </a:lnTo>
                      <a:close/>
                    </a:path>
                  </a:pathLst>
                </a:custGeom>
                <a:solidFill>
                  <a:srgbClr val="3CAE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29" name="任意多边形 28"/>
                <p:cNvSpPr/>
                <p:nvPr/>
              </p:nvSpPr>
              <p:spPr>
                <a:xfrm rot="10101520">
                  <a:off x="2321943" y="3795993"/>
                  <a:ext cx="1795191" cy="720622"/>
                </a:xfrm>
                <a:custGeom>
                  <a:avLst/>
                  <a:gdLst>
                    <a:gd name="connsiteX0" fmla="*/ 0 w 1795608"/>
                    <a:gd name="connsiteY0" fmla="*/ 720246 h 720246"/>
                    <a:gd name="connsiteX1" fmla="*/ 148387 w 1795608"/>
                    <a:gd name="connsiteY1" fmla="*/ 0 h 720246"/>
                    <a:gd name="connsiteX2" fmla="*/ 1795608 w 1795608"/>
                    <a:gd name="connsiteY2" fmla="*/ 720246 h 720246"/>
                    <a:gd name="connsiteX3" fmla="*/ 0 w 1795608"/>
                    <a:gd name="connsiteY3" fmla="*/ 720246 h 720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95608" h="720246">
                      <a:moveTo>
                        <a:pt x="0" y="720246"/>
                      </a:moveTo>
                      <a:lnTo>
                        <a:pt x="148387" y="0"/>
                      </a:lnTo>
                      <a:lnTo>
                        <a:pt x="1795608" y="720246"/>
                      </a:lnTo>
                      <a:lnTo>
                        <a:pt x="0" y="72024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BA4E5"/>
                    </a:gs>
                    <a:gs pos="44000">
                      <a:srgbClr val="3499E2"/>
                    </a:gs>
                    <a:gs pos="83000">
                      <a:srgbClr val="3CAEEA"/>
                    </a:gs>
                    <a:gs pos="100000">
                      <a:srgbClr val="4BA4E5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25" name="等腰三角形 24"/>
              <p:cNvSpPr/>
              <p:nvPr/>
            </p:nvSpPr>
            <p:spPr>
              <a:xfrm rot="10800000">
                <a:off x="8190460" y="381538"/>
                <a:ext cx="584770" cy="346994"/>
              </a:xfrm>
              <a:prstGeom prst="triangle">
                <a:avLst>
                  <a:gd name="adj" fmla="val 70466"/>
                </a:avLst>
              </a:prstGeom>
              <a:gradFill>
                <a:gsLst>
                  <a:gs pos="0">
                    <a:srgbClr val="6FB7EA"/>
                  </a:gs>
                  <a:gs pos="55000">
                    <a:srgbClr val="61AFE8">
                      <a:alpha val="20000"/>
                    </a:srgbClr>
                  </a:gs>
                  <a:gs pos="83000">
                    <a:srgbClr val="4BA5E5">
                      <a:alpha val="40000"/>
                    </a:srgbClr>
                  </a:gs>
                  <a:gs pos="100000">
                    <a:srgbClr val="4AA4E5">
                      <a:alpha val="2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6" name="流程图: 决策 25"/>
              <p:cNvSpPr/>
              <p:nvPr/>
            </p:nvSpPr>
            <p:spPr>
              <a:xfrm rot="20991984">
                <a:off x="7631509" y="473052"/>
                <a:ext cx="429017" cy="175431"/>
              </a:xfrm>
              <a:prstGeom prst="flowChartDecision">
                <a:avLst/>
              </a:prstGeom>
              <a:gradFill>
                <a:gsLst>
                  <a:gs pos="0">
                    <a:srgbClr val="6FB7EA"/>
                  </a:gs>
                  <a:gs pos="77000">
                    <a:srgbClr val="61AFE8">
                      <a:alpha val="20000"/>
                    </a:srgbClr>
                  </a:gs>
                  <a:gs pos="83000">
                    <a:srgbClr val="4BA5E5">
                      <a:alpha val="40000"/>
                    </a:srgbClr>
                  </a:gs>
                  <a:gs pos="100000">
                    <a:srgbClr val="4AA4E5">
                      <a:alpha val="2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27" name="直接连接符 26"/>
              <p:cNvCxnSpPr>
                <a:endCxn id="25" idx="4"/>
              </p:cNvCxnSpPr>
              <p:nvPr/>
            </p:nvCxnSpPr>
            <p:spPr>
              <a:xfrm flipV="1">
                <a:off x="8049064" y="381625"/>
                <a:ext cx="141340" cy="141149"/>
              </a:xfrm>
              <a:prstGeom prst="line">
                <a:avLst/>
              </a:prstGeom>
              <a:ln w="6350">
                <a:solidFill>
                  <a:srgbClr val="4BA4E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直接连接符 22"/>
            <p:cNvCxnSpPr>
              <a:stCxn id="27" idx="4"/>
              <a:endCxn id="28" idx="1"/>
            </p:cNvCxnSpPr>
            <p:nvPr userDrawn="1"/>
          </p:nvCxnSpPr>
          <p:spPr>
            <a:xfrm>
              <a:off x="8771641" y="240477"/>
              <a:ext cx="3176" cy="597897"/>
            </a:xfrm>
            <a:prstGeom prst="line">
              <a:avLst/>
            </a:prstGeom>
            <a:ln w="19050">
              <a:solidFill>
                <a:srgbClr val="5BAB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直接连接符 30"/>
          <p:cNvCxnSpPr/>
          <p:nvPr userDrawn="1"/>
        </p:nvCxnSpPr>
        <p:spPr>
          <a:xfrm>
            <a:off x="635000" y="155575"/>
            <a:ext cx="0" cy="373063"/>
          </a:xfrm>
          <a:prstGeom prst="line">
            <a:avLst/>
          </a:prstGeom>
          <a:ln w="19050">
            <a:solidFill>
              <a:srgbClr val="3A9C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 userDrawn="1"/>
        </p:nvSpPr>
        <p:spPr>
          <a:xfrm rot="10800000">
            <a:off x="66675" y="3311525"/>
            <a:ext cx="574675" cy="573088"/>
          </a:xfrm>
          <a:prstGeom prst="ellipse">
            <a:avLst/>
          </a:prstGeom>
          <a:solidFill>
            <a:srgbClr val="FDE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02046-D58E-444A-AAEB-AEB45517352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667C2-4AD4-459E-AC21-DA84D8E96BA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12DF4-2824-4062-87A8-52E8CD22512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DD0C6-2F0F-4EC5-A9F7-7F94E76A7AD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B3EB7-8040-412E-AC3E-40EA7C8DCB80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402B0-040A-476B-A0CE-924242530A2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 flipH="1">
            <a:off x="539750" y="615950"/>
            <a:ext cx="7248525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 flipH="1">
            <a:off x="8569325" y="700088"/>
            <a:ext cx="0" cy="2754312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flipH="1">
            <a:off x="8189913" y="701675"/>
            <a:ext cx="365125" cy="410210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 flipH="1">
            <a:off x="8016875" y="617538"/>
            <a:ext cx="538163" cy="2530475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10"/>
          <p:cNvGrpSpPr/>
          <p:nvPr userDrawn="1"/>
        </p:nvGrpSpPr>
        <p:grpSpPr bwMode="auto">
          <a:xfrm>
            <a:off x="7380288" y="369888"/>
            <a:ext cx="1601787" cy="561975"/>
            <a:chOff x="3410806" y="2165855"/>
            <a:chExt cx="5182468" cy="1817955"/>
          </a:xfrm>
        </p:grpSpPr>
        <p:sp>
          <p:nvSpPr>
            <p:cNvPr id="7" name="等腰三角形 6"/>
            <p:cNvSpPr/>
            <p:nvPr/>
          </p:nvSpPr>
          <p:spPr>
            <a:xfrm rot="21008836" flipV="1">
              <a:off x="3410806" y="2248022"/>
              <a:ext cx="5182468" cy="1735788"/>
            </a:xfrm>
            <a:prstGeom prst="triangle">
              <a:avLst>
                <a:gd name="adj" fmla="val 86281"/>
              </a:avLst>
            </a:prstGeom>
            <a:solidFill>
              <a:srgbClr val="C80D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等腰三角形 19"/>
            <p:cNvSpPr/>
            <p:nvPr/>
          </p:nvSpPr>
          <p:spPr>
            <a:xfrm rot="21008836" flipV="1">
              <a:off x="3954967" y="2204459"/>
              <a:ext cx="4615729" cy="1568492"/>
            </a:xfrm>
            <a:custGeom>
              <a:avLst/>
              <a:gdLst/>
              <a:ahLst/>
              <a:cxnLst/>
              <a:rect l="l" t="t" r="r" b="b"/>
              <a:pathLst>
                <a:path w="4667671" h="1586143">
                  <a:moveTo>
                    <a:pt x="4667671" y="1586143"/>
                  </a:moveTo>
                  <a:lnTo>
                    <a:pt x="3520301" y="0"/>
                  </a:lnTo>
                  <a:lnTo>
                    <a:pt x="0" y="1366114"/>
                  </a:lnTo>
                  <a:lnTo>
                    <a:pt x="735888" y="1586143"/>
                  </a:lnTo>
                  <a:close/>
                </a:path>
              </a:pathLst>
            </a:custGeom>
            <a:gradFill>
              <a:gsLst>
                <a:gs pos="0">
                  <a:srgbClr val="F50E1E">
                    <a:alpha val="0"/>
                  </a:srgbClr>
                </a:gs>
                <a:gs pos="83000">
                  <a:srgbClr val="F50E1E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梯形 8"/>
            <p:cNvSpPr/>
            <p:nvPr/>
          </p:nvSpPr>
          <p:spPr>
            <a:xfrm rot="10210798">
              <a:off x="4335330" y="2165855"/>
              <a:ext cx="4124402" cy="323533"/>
            </a:xfrm>
            <a:prstGeom prst="trapezoid">
              <a:avLst>
                <a:gd name="adj" fmla="val 74697"/>
              </a:avLst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78000">
                  <a:schemeClr val="bg1">
                    <a:alpha val="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686477">
              <a:off x="4746229" y="2951580"/>
              <a:ext cx="2824934" cy="323536"/>
            </a:xfrm>
            <a:prstGeom prst="triangle">
              <a:avLst>
                <a:gd name="adj" fmla="val 27423"/>
              </a:avLst>
            </a:prstGeom>
            <a:solidFill>
              <a:srgbClr val="F50E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685067">
              <a:off x="3909020" y="2530471"/>
              <a:ext cx="1530601" cy="441650"/>
            </a:xfrm>
            <a:prstGeom prst="triangle">
              <a:avLst>
                <a:gd name="adj" fmla="val 38286"/>
              </a:avLst>
            </a:prstGeom>
            <a:gradFill>
              <a:gsLst>
                <a:gs pos="0">
                  <a:schemeClr val="bg1">
                    <a:alpha val="50000"/>
                  </a:schemeClr>
                </a:gs>
                <a:gs pos="83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2" name="椭圆 11"/>
          <p:cNvSpPr/>
          <p:nvPr userDrawn="1"/>
        </p:nvSpPr>
        <p:spPr>
          <a:xfrm rot="10800000">
            <a:off x="403225" y="4422775"/>
            <a:ext cx="638175" cy="638175"/>
          </a:xfrm>
          <a:prstGeom prst="ellipse">
            <a:avLst/>
          </a:prstGeom>
          <a:solidFill>
            <a:srgbClr val="98C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 rot="10800000">
            <a:off x="4611688" y="4708525"/>
            <a:ext cx="342900" cy="342900"/>
          </a:xfrm>
          <a:prstGeom prst="ellipse">
            <a:avLst/>
          </a:prstGeom>
          <a:solidFill>
            <a:srgbClr val="D5E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 rot="10800000">
            <a:off x="2390775" y="4364038"/>
            <a:ext cx="522288" cy="5222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 rot="10800000">
            <a:off x="1273175" y="4337050"/>
            <a:ext cx="85725" cy="85725"/>
          </a:xfrm>
          <a:prstGeom prst="ellipse">
            <a:avLst/>
          </a:prstGeom>
          <a:solidFill>
            <a:srgbClr val="BEE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 rot="10800000">
            <a:off x="1749425" y="4835525"/>
            <a:ext cx="184150" cy="1841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 rot="10800000">
            <a:off x="3421063" y="4830763"/>
            <a:ext cx="87312" cy="85725"/>
          </a:xfrm>
          <a:prstGeom prst="ellipse">
            <a:avLst/>
          </a:prstGeom>
          <a:solidFill>
            <a:srgbClr val="CDF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 rot="10800000">
            <a:off x="4017963" y="4598988"/>
            <a:ext cx="85725" cy="85725"/>
          </a:xfrm>
          <a:prstGeom prst="ellipse">
            <a:avLst/>
          </a:prstGeom>
          <a:solidFill>
            <a:srgbClr val="BEE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 rot="10101520">
            <a:off x="8828088" y="849313"/>
            <a:ext cx="3175" cy="1587"/>
          </a:xfrm>
          <a:custGeom>
            <a:avLst/>
            <a:gdLst>
              <a:gd name="connsiteX0" fmla="*/ 4255 w 4255"/>
              <a:gd name="connsiteY0" fmla="*/ 1717 h 1717"/>
              <a:gd name="connsiteX1" fmla="*/ 0 w 4255"/>
              <a:gd name="connsiteY1" fmla="*/ 840 h 1717"/>
              <a:gd name="connsiteX2" fmla="*/ 330 w 4255"/>
              <a:gd name="connsiteY2" fmla="*/ 0 h 1717"/>
              <a:gd name="connsiteX3" fmla="*/ 4255 w 4255"/>
              <a:gd name="connsiteY3" fmla="*/ 1717 h 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5" h="1717">
                <a:moveTo>
                  <a:pt x="4255" y="1717"/>
                </a:moveTo>
                <a:lnTo>
                  <a:pt x="0" y="840"/>
                </a:lnTo>
                <a:lnTo>
                  <a:pt x="330" y="0"/>
                </a:lnTo>
                <a:lnTo>
                  <a:pt x="4255" y="1717"/>
                </a:lnTo>
                <a:close/>
              </a:path>
            </a:pathLst>
          </a:custGeom>
          <a:solidFill>
            <a:srgbClr val="349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5246688" y="4803775"/>
            <a:ext cx="2943225" cy="0"/>
          </a:xfrm>
          <a:prstGeom prst="line">
            <a:avLst/>
          </a:prstGeom>
          <a:ln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5"/>
          <p:cNvGrpSpPr/>
          <p:nvPr userDrawn="1"/>
        </p:nvGrpSpPr>
        <p:grpSpPr bwMode="auto">
          <a:xfrm>
            <a:off x="7389813" y="228600"/>
            <a:ext cx="1614487" cy="738188"/>
            <a:chOff x="7390012" y="229375"/>
            <a:chExt cx="1615076" cy="737460"/>
          </a:xfrm>
        </p:grpSpPr>
        <p:grpSp>
          <p:nvGrpSpPr>
            <p:cNvPr id="22" name="组合 26"/>
            <p:cNvGrpSpPr/>
            <p:nvPr userDrawn="1"/>
          </p:nvGrpSpPr>
          <p:grpSpPr bwMode="auto">
            <a:xfrm>
              <a:off x="7390012" y="229375"/>
              <a:ext cx="1615076" cy="737460"/>
              <a:chOff x="7390012" y="229375"/>
              <a:chExt cx="1615076" cy="737460"/>
            </a:xfrm>
          </p:grpSpPr>
          <p:grpSp>
            <p:nvGrpSpPr>
              <p:cNvPr id="24" name="组合 28"/>
              <p:cNvGrpSpPr/>
              <p:nvPr/>
            </p:nvGrpSpPr>
            <p:grpSpPr bwMode="auto">
              <a:xfrm>
                <a:off x="7390012" y="229375"/>
                <a:ext cx="1615076" cy="737460"/>
                <a:chOff x="2321943" y="3608514"/>
                <a:chExt cx="1988789" cy="908101"/>
              </a:xfrm>
            </p:grpSpPr>
            <p:sp>
              <p:nvSpPr>
                <p:cNvPr id="28" name="任意多边形 27"/>
                <p:cNvSpPr/>
                <p:nvPr/>
              </p:nvSpPr>
              <p:spPr>
                <a:xfrm rot="10101520">
                  <a:off x="3950912" y="3608514"/>
                  <a:ext cx="359820" cy="747963"/>
                </a:xfrm>
                <a:custGeom>
                  <a:avLst/>
                  <a:gdLst>
                    <a:gd name="connsiteX0" fmla="*/ 0 w 360261"/>
                    <a:gd name="connsiteY0" fmla="*/ 748082 h 748082"/>
                    <a:gd name="connsiteX1" fmla="*/ 294348 w 360261"/>
                    <a:gd name="connsiteY1" fmla="*/ 0 h 748082"/>
                    <a:gd name="connsiteX2" fmla="*/ 298603 w 360261"/>
                    <a:gd name="connsiteY2" fmla="*/ 877 h 748082"/>
                    <a:gd name="connsiteX3" fmla="*/ 360261 w 360261"/>
                    <a:gd name="connsiteY3" fmla="*/ 27836 h 748082"/>
                    <a:gd name="connsiteX4" fmla="*/ 211874 w 360261"/>
                    <a:gd name="connsiteY4" fmla="*/ 748082 h 748082"/>
                    <a:gd name="connsiteX5" fmla="*/ 0 w 360261"/>
                    <a:gd name="connsiteY5" fmla="*/ 748082 h 748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0261" h="748082">
                      <a:moveTo>
                        <a:pt x="0" y="748082"/>
                      </a:moveTo>
                      <a:lnTo>
                        <a:pt x="294348" y="0"/>
                      </a:lnTo>
                      <a:lnTo>
                        <a:pt x="298603" y="877"/>
                      </a:lnTo>
                      <a:lnTo>
                        <a:pt x="360261" y="27836"/>
                      </a:lnTo>
                      <a:lnTo>
                        <a:pt x="211874" y="748082"/>
                      </a:lnTo>
                      <a:lnTo>
                        <a:pt x="0" y="748082"/>
                      </a:lnTo>
                      <a:close/>
                    </a:path>
                  </a:pathLst>
                </a:custGeom>
                <a:solidFill>
                  <a:srgbClr val="3CAE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29" name="任意多边形 28"/>
                <p:cNvSpPr/>
                <p:nvPr/>
              </p:nvSpPr>
              <p:spPr>
                <a:xfrm rot="10101520">
                  <a:off x="2321943" y="3795993"/>
                  <a:ext cx="1795191" cy="720622"/>
                </a:xfrm>
                <a:custGeom>
                  <a:avLst/>
                  <a:gdLst>
                    <a:gd name="connsiteX0" fmla="*/ 0 w 1795608"/>
                    <a:gd name="connsiteY0" fmla="*/ 720246 h 720246"/>
                    <a:gd name="connsiteX1" fmla="*/ 148387 w 1795608"/>
                    <a:gd name="connsiteY1" fmla="*/ 0 h 720246"/>
                    <a:gd name="connsiteX2" fmla="*/ 1795608 w 1795608"/>
                    <a:gd name="connsiteY2" fmla="*/ 720246 h 720246"/>
                    <a:gd name="connsiteX3" fmla="*/ 0 w 1795608"/>
                    <a:gd name="connsiteY3" fmla="*/ 720246 h 720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95608" h="720246">
                      <a:moveTo>
                        <a:pt x="0" y="720246"/>
                      </a:moveTo>
                      <a:lnTo>
                        <a:pt x="148387" y="0"/>
                      </a:lnTo>
                      <a:lnTo>
                        <a:pt x="1795608" y="720246"/>
                      </a:lnTo>
                      <a:lnTo>
                        <a:pt x="0" y="72024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BA4E5"/>
                    </a:gs>
                    <a:gs pos="44000">
                      <a:srgbClr val="3499E2"/>
                    </a:gs>
                    <a:gs pos="83000">
                      <a:srgbClr val="3CAEEA"/>
                    </a:gs>
                    <a:gs pos="100000">
                      <a:srgbClr val="4BA4E5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25" name="等腰三角形 24"/>
              <p:cNvSpPr/>
              <p:nvPr/>
            </p:nvSpPr>
            <p:spPr>
              <a:xfrm rot="10800000">
                <a:off x="8190460" y="381538"/>
                <a:ext cx="584770" cy="346994"/>
              </a:xfrm>
              <a:prstGeom prst="triangle">
                <a:avLst>
                  <a:gd name="adj" fmla="val 70466"/>
                </a:avLst>
              </a:prstGeom>
              <a:gradFill>
                <a:gsLst>
                  <a:gs pos="0">
                    <a:srgbClr val="6FB7EA"/>
                  </a:gs>
                  <a:gs pos="55000">
                    <a:srgbClr val="61AFE8">
                      <a:alpha val="20000"/>
                    </a:srgbClr>
                  </a:gs>
                  <a:gs pos="83000">
                    <a:srgbClr val="4BA5E5">
                      <a:alpha val="40000"/>
                    </a:srgbClr>
                  </a:gs>
                  <a:gs pos="100000">
                    <a:srgbClr val="4AA4E5">
                      <a:alpha val="2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6" name="流程图: 决策 25"/>
              <p:cNvSpPr/>
              <p:nvPr/>
            </p:nvSpPr>
            <p:spPr>
              <a:xfrm rot="20991984">
                <a:off x="7631509" y="473052"/>
                <a:ext cx="429017" cy="175431"/>
              </a:xfrm>
              <a:prstGeom prst="flowChartDecision">
                <a:avLst/>
              </a:prstGeom>
              <a:gradFill>
                <a:gsLst>
                  <a:gs pos="0">
                    <a:srgbClr val="6FB7EA"/>
                  </a:gs>
                  <a:gs pos="77000">
                    <a:srgbClr val="61AFE8">
                      <a:alpha val="20000"/>
                    </a:srgbClr>
                  </a:gs>
                  <a:gs pos="83000">
                    <a:srgbClr val="4BA5E5">
                      <a:alpha val="40000"/>
                    </a:srgbClr>
                  </a:gs>
                  <a:gs pos="100000">
                    <a:srgbClr val="4AA4E5">
                      <a:alpha val="2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27" name="直接连接符 26"/>
              <p:cNvCxnSpPr>
                <a:endCxn id="25" idx="4"/>
              </p:cNvCxnSpPr>
              <p:nvPr/>
            </p:nvCxnSpPr>
            <p:spPr>
              <a:xfrm flipV="1">
                <a:off x="8049064" y="381625"/>
                <a:ext cx="141340" cy="141149"/>
              </a:xfrm>
              <a:prstGeom prst="line">
                <a:avLst/>
              </a:prstGeom>
              <a:ln w="6350">
                <a:solidFill>
                  <a:srgbClr val="4BA4E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直接连接符 22"/>
            <p:cNvCxnSpPr>
              <a:stCxn id="27" idx="4"/>
              <a:endCxn id="28" idx="1"/>
            </p:cNvCxnSpPr>
            <p:nvPr userDrawn="1"/>
          </p:nvCxnSpPr>
          <p:spPr>
            <a:xfrm>
              <a:off x="8771641" y="240477"/>
              <a:ext cx="3176" cy="597897"/>
            </a:xfrm>
            <a:prstGeom prst="line">
              <a:avLst/>
            </a:prstGeom>
            <a:ln w="19050">
              <a:solidFill>
                <a:srgbClr val="5BAB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直接连接符 30"/>
          <p:cNvCxnSpPr/>
          <p:nvPr userDrawn="1"/>
        </p:nvCxnSpPr>
        <p:spPr>
          <a:xfrm>
            <a:off x="635000" y="155575"/>
            <a:ext cx="0" cy="373063"/>
          </a:xfrm>
          <a:prstGeom prst="line">
            <a:avLst/>
          </a:prstGeom>
          <a:ln w="19050">
            <a:solidFill>
              <a:srgbClr val="3A9C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 userDrawn="1"/>
        </p:nvSpPr>
        <p:spPr>
          <a:xfrm rot="10800000">
            <a:off x="66675" y="3311525"/>
            <a:ext cx="574675" cy="573088"/>
          </a:xfrm>
          <a:prstGeom prst="ellipse">
            <a:avLst/>
          </a:prstGeom>
          <a:solidFill>
            <a:srgbClr val="FDE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616BD-129F-4770-B3CF-9E0ABC9DD068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9ED19-2A69-4A58-8E27-245A8C3320E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D219A-E3DF-4F1B-BB57-FFC225902C2E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A4086-DB30-4E9E-9468-66E75E83377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400" b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FD54E-F61D-426F-9CFE-834C3B88638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2F87D-FDD9-4CD2-BFE9-222CFE2C0C1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400" b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7BE04-8228-4508-A163-900960094B2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8484D-1B72-4B99-A611-07D7994DB28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BC5ED-E05D-4B52-8E68-1F3B7270677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39DD8-5B35-4097-B0B9-7526A6AB9B2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>
              <a:defRPr sz="36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lvl1pPr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CE9CD-F727-4943-93A1-2D7E337B79F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1A1B6-B4B7-48AF-B2D7-42F4850CB11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过渡页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 userDrawn="1"/>
        </p:nvGrpSpPr>
        <p:grpSpPr bwMode="auto">
          <a:xfrm>
            <a:off x="230188" y="-2024063"/>
            <a:ext cx="7659687" cy="9193213"/>
            <a:chOff x="307004" y="-2698916"/>
            <a:chExt cx="10212735" cy="12256857"/>
          </a:xfrm>
        </p:grpSpPr>
        <p:sp>
          <p:nvSpPr>
            <p:cNvPr id="3" name="任意多边形 2"/>
            <p:cNvSpPr/>
            <p:nvPr/>
          </p:nvSpPr>
          <p:spPr>
            <a:xfrm rot="2469741">
              <a:off x="3801558" y="-2698916"/>
              <a:ext cx="3602503" cy="12256857"/>
            </a:xfrm>
            <a:custGeom>
              <a:avLst/>
              <a:gdLst>
                <a:gd name="connsiteX0" fmla="*/ 0 w 3601615"/>
                <a:gd name="connsiteY0" fmla="*/ 3147440 h 12256857"/>
                <a:gd name="connsiteX1" fmla="*/ 3600062 w 3601615"/>
                <a:gd name="connsiteY1" fmla="*/ 0 h 12256857"/>
                <a:gd name="connsiteX2" fmla="*/ 3601615 w 3601615"/>
                <a:gd name="connsiteY2" fmla="*/ 0 h 12256857"/>
                <a:gd name="connsiteX3" fmla="*/ 3601615 w 3601615"/>
                <a:gd name="connsiteY3" fmla="*/ 9108059 h 12256857"/>
                <a:gd name="connsiteX4" fmla="*/ 0 w 3601615"/>
                <a:gd name="connsiteY4" fmla="*/ 12256857 h 1225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1615" h="12256857">
                  <a:moveTo>
                    <a:pt x="0" y="3147440"/>
                  </a:moveTo>
                  <a:lnTo>
                    <a:pt x="3600062" y="0"/>
                  </a:lnTo>
                  <a:lnTo>
                    <a:pt x="3601615" y="0"/>
                  </a:lnTo>
                  <a:lnTo>
                    <a:pt x="3601615" y="9108059"/>
                  </a:lnTo>
                  <a:lnTo>
                    <a:pt x="0" y="12256857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任意多边形 3"/>
            <p:cNvSpPr/>
            <p:nvPr/>
          </p:nvSpPr>
          <p:spPr>
            <a:xfrm rot="2469741">
              <a:off x="307004" y="-2360270"/>
              <a:ext cx="3602503" cy="9501128"/>
            </a:xfrm>
            <a:custGeom>
              <a:avLst/>
              <a:gdLst>
                <a:gd name="connsiteX0" fmla="*/ 0 w 3601616"/>
                <a:gd name="connsiteY0" fmla="*/ 3148798 h 9500658"/>
                <a:gd name="connsiteX1" fmla="*/ 3601615 w 3601616"/>
                <a:gd name="connsiteY1" fmla="*/ 0 h 9500658"/>
                <a:gd name="connsiteX2" fmla="*/ 3601616 w 3601616"/>
                <a:gd name="connsiteY2" fmla="*/ 9109415 h 9500658"/>
                <a:gd name="connsiteX3" fmla="*/ 3154110 w 3601616"/>
                <a:gd name="connsiteY3" fmla="*/ 9500658 h 9500658"/>
                <a:gd name="connsiteX4" fmla="*/ 0 w 3601616"/>
                <a:gd name="connsiteY4" fmla="*/ 5892967 h 950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1616" h="9500658">
                  <a:moveTo>
                    <a:pt x="0" y="3148798"/>
                  </a:moveTo>
                  <a:lnTo>
                    <a:pt x="3601615" y="0"/>
                  </a:lnTo>
                  <a:lnTo>
                    <a:pt x="3601616" y="9109415"/>
                  </a:lnTo>
                  <a:lnTo>
                    <a:pt x="3154110" y="9500658"/>
                  </a:lnTo>
                  <a:lnTo>
                    <a:pt x="0" y="5892967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 rot="2469741">
              <a:off x="7285530" y="-1841719"/>
              <a:ext cx="1640388" cy="10542463"/>
            </a:xfrm>
            <a:custGeom>
              <a:avLst/>
              <a:gdLst>
                <a:gd name="connsiteX0" fmla="*/ 1 w 1639559"/>
                <a:gd name="connsiteY0" fmla="*/ 1432064 h 10541481"/>
                <a:gd name="connsiteX1" fmla="*/ 1638005 w 1639559"/>
                <a:gd name="connsiteY1" fmla="*/ 0 h 10541481"/>
                <a:gd name="connsiteX2" fmla="*/ 1639559 w 1639559"/>
                <a:gd name="connsiteY2" fmla="*/ 0 h 10541481"/>
                <a:gd name="connsiteX3" fmla="*/ 1639559 w 1639559"/>
                <a:gd name="connsiteY3" fmla="*/ 9108056 h 10541481"/>
                <a:gd name="connsiteX4" fmla="*/ 0 w 1639559"/>
                <a:gd name="connsiteY4" fmla="*/ 10541481 h 10541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9559" h="10541481">
                  <a:moveTo>
                    <a:pt x="1" y="1432064"/>
                  </a:moveTo>
                  <a:lnTo>
                    <a:pt x="1638005" y="0"/>
                  </a:lnTo>
                  <a:lnTo>
                    <a:pt x="1639559" y="0"/>
                  </a:lnTo>
                  <a:lnTo>
                    <a:pt x="1639559" y="9108056"/>
                  </a:lnTo>
                  <a:lnTo>
                    <a:pt x="0" y="1054148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 rot="2469741">
              <a:off x="8879352" y="-669158"/>
              <a:ext cx="1640387" cy="9204813"/>
            </a:xfrm>
            <a:custGeom>
              <a:avLst/>
              <a:gdLst>
                <a:gd name="connsiteX0" fmla="*/ 0 w 1639559"/>
                <a:gd name="connsiteY0" fmla="*/ 93533 h 9202948"/>
                <a:gd name="connsiteX1" fmla="*/ 106984 w 1639559"/>
                <a:gd name="connsiteY1" fmla="*/ 0 h 9202948"/>
                <a:gd name="connsiteX2" fmla="*/ 1639559 w 1639559"/>
                <a:gd name="connsiteY2" fmla="*/ 1752970 h 9202948"/>
                <a:gd name="connsiteX3" fmla="*/ 1639559 w 1639559"/>
                <a:gd name="connsiteY3" fmla="*/ 7769524 h 9202948"/>
                <a:gd name="connsiteX4" fmla="*/ 0 w 1639559"/>
                <a:gd name="connsiteY4" fmla="*/ 9202948 h 920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9559" h="9202948">
                  <a:moveTo>
                    <a:pt x="0" y="93533"/>
                  </a:moveTo>
                  <a:lnTo>
                    <a:pt x="106984" y="0"/>
                  </a:lnTo>
                  <a:lnTo>
                    <a:pt x="1639559" y="1752970"/>
                  </a:lnTo>
                  <a:lnTo>
                    <a:pt x="1639559" y="7769524"/>
                  </a:lnTo>
                  <a:lnTo>
                    <a:pt x="0" y="920294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 flipH="1">
            <a:off x="539750" y="615950"/>
            <a:ext cx="7248525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 flipH="1">
            <a:off x="8569325" y="700088"/>
            <a:ext cx="0" cy="2754312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flipH="1">
            <a:off x="8189913" y="701675"/>
            <a:ext cx="365125" cy="410210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 flipH="1">
            <a:off x="8016875" y="617538"/>
            <a:ext cx="538163" cy="2530475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10"/>
          <p:cNvGrpSpPr/>
          <p:nvPr userDrawn="1"/>
        </p:nvGrpSpPr>
        <p:grpSpPr bwMode="auto">
          <a:xfrm>
            <a:off x="7380288" y="369888"/>
            <a:ext cx="1601787" cy="561975"/>
            <a:chOff x="3410806" y="2165855"/>
            <a:chExt cx="5182468" cy="1817955"/>
          </a:xfrm>
        </p:grpSpPr>
        <p:sp>
          <p:nvSpPr>
            <p:cNvPr id="7" name="等腰三角形 6"/>
            <p:cNvSpPr/>
            <p:nvPr/>
          </p:nvSpPr>
          <p:spPr>
            <a:xfrm rot="21008836" flipV="1">
              <a:off x="3410806" y="2248022"/>
              <a:ext cx="5182468" cy="1735788"/>
            </a:xfrm>
            <a:prstGeom prst="triangle">
              <a:avLst>
                <a:gd name="adj" fmla="val 86281"/>
              </a:avLst>
            </a:prstGeom>
            <a:solidFill>
              <a:srgbClr val="C80D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等腰三角形 19"/>
            <p:cNvSpPr/>
            <p:nvPr/>
          </p:nvSpPr>
          <p:spPr>
            <a:xfrm rot="21008836" flipV="1">
              <a:off x="3954967" y="2204459"/>
              <a:ext cx="4615729" cy="1568492"/>
            </a:xfrm>
            <a:custGeom>
              <a:avLst/>
              <a:gdLst/>
              <a:ahLst/>
              <a:cxnLst/>
              <a:rect l="l" t="t" r="r" b="b"/>
              <a:pathLst>
                <a:path w="4667671" h="1586143">
                  <a:moveTo>
                    <a:pt x="4667671" y="1586143"/>
                  </a:moveTo>
                  <a:lnTo>
                    <a:pt x="3520301" y="0"/>
                  </a:lnTo>
                  <a:lnTo>
                    <a:pt x="0" y="1366114"/>
                  </a:lnTo>
                  <a:lnTo>
                    <a:pt x="735888" y="1586143"/>
                  </a:lnTo>
                  <a:close/>
                </a:path>
              </a:pathLst>
            </a:custGeom>
            <a:gradFill>
              <a:gsLst>
                <a:gs pos="0">
                  <a:srgbClr val="F50E1E">
                    <a:alpha val="0"/>
                  </a:srgbClr>
                </a:gs>
                <a:gs pos="83000">
                  <a:srgbClr val="F50E1E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梯形 8"/>
            <p:cNvSpPr/>
            <p:nvPr/>
          </p:nvSpPr>
          <p:spPr>
            <a:xfrm rot="10210798">
              <a:off x="4335330" y="2165855"/>
              <a:ext cx="4124402" cy="323533"/>
            </a:xfrm>
            <a:prstGeom prst="trapezoid">
              <a:avLst>
                <a:gd name="adj" fmla="val 74697"/>
              </a:avLst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78000">
                  <a:schemeClr val="bg1">
                    <a:alpha val="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686477">
              <a:off x="4746229" y="2951580"/>
              <a:ext cx="2824934" cy="323536"/>
            </a:xfrm>
            <a:prstGeom prst="triangle">
              <a:avLst>
                <a:gd name="adj" fmla="val 27423"/>
              </a:avLst>
            </a:prstGeom>
            <a:solidFill>
              <a:srgbClr val="F50E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685067">
              <a:off x="3909020" y="2530471"/>
              <a:ext cx="1530601" cy="441650"/>
            </a:xfrm>
            <a:prstGeom prst="triangle">
              <a:avLst>
                <a:gd name="adj" fmla="val 38286"/>
              </a:avLst>
            </a:prstGeom>
            <a:gradFill>
              <a:gsLst>
                <a:gs pos="0">
                  <a:schemeClr val="bg1">
                    <a:alpha val="50000"/>
                  </a:schemeClr>
                </a:gs>
                <a:gs pos="83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2" name="椭圆 11"/>
          <p:cNvSpPr/>
          <p:nvPr userDrawn="1"/>
        </p:nvSpPr>
        <p:spPr>
          <a:xfrm rot="10800000">
            <a:off x="403225" y="4422775"/>
            <a:ext cx="638175" cy="638175"/>
          </a:xfrm>
          <a:prstGeom prst="ellipse">
            <a:avLst/>
          </a:prstGeom>
          <a:solidFill>
            <a:srgbClr val="98C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 rot="10800000">
            <a:off x="4611688" y="4708525"/>
            <a:ext cx="342900" cy="342900"/>
          </a:xfrm>
          <a:prstGeom prst="ellipse">
            <a:avLst/>
          </a:prstGeom>
          <a:solidFill>
            <a:srgbClr val="D5E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 rot="10800000">
            <a:off x="2390775" y="4364038"/>
            <a:ext cx="522288" cy="5222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 rot="10800000">
            <a:off x="1273175" y="4337050"/>
            <a:ext cx="85725" cy="85725"/>
          </a:xfrm>
          <a:prstGeom prst="ellipse">
            <a:avLst/>
          </a:prstGeom>
          <a:solidFill>
            <a:srgbClr val="BEE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 rot="10800000">
            <a:off x="1749425" y="4835525"/>
            <a:ext cx="184150" cy="1841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 rot="10800000">
            <a:off x="3421063" y="4830763"/>
            <a:ext cx="87312" cy="85725"/>
          </a:xfrm>
          <a:prstGeom prst="ellipse">
            <a:avLst/>
          </a:prstGeom>
          <a:solidFill>
            <a:srgbClr val="CDF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 rot="10800000">
            <a:off x="4017963" y="4598988"/>
            <a:ext cx="85725" cy="85725"/>
          </a:xfrm>
          <a:prstGeom prst="ellipse">
            <a:avLst/>
          </a:prstGeom>
          <a:solidFill>
            <a:srgbClr val="BEE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 rot="10101520">
            <a:off x="8828088" y="849313"/>
            <a:ext cx="3175" cy="1587"/>
          </a:xfrm>
          <a:custGeom>
            <a:avLst/>
            <a:gdLst>
              <a:gd name="connsiteX0" fmla="*/ 4255 w 4255"/>
              <a:gd name="connsiteY0" fmla="*/ 1717 h 1717"/>
              <a:gd name="connsiteX1" fmla="*/ 0 w 4255"/>
              <a:gd name="connsiteY1" fmla="*/ 840 h 1717"/>
              <a:gd name="connsiteX2" fmla="*/ 330 w 4255"/>
              <a:gd name="connsiteY2" fmla="*/ 0 h 1717"/>
              <a:gd name="connsiteX3" fmla="*/ 4255 w 4255"/>
              <a:gd name="connsiteY3" fmla="*/ 1717 h 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5" h="1717">
                <a:moveTo>
                  <a:pt x="4255" y="1717"/>
                </a:moveTo>
                <a:lnTo>
                  <a:pt x="0" y="840"/>
                </a:lnTo>
                <a:lnTo>
                  <a:pt x="330" y="0"/>
                </a:lnTo>
                <a:lnTo>
                  <a:pt x="4255" y="1717"/>
                </a:lnTo>
                <a:close/>
              </a:path>
            </a:pathLst>
          </a:custGeom>
          <a:solidFill>
            <a:srgbClr val="349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5246688" y="4803775"/>
            <a:ext cx="2943225" cy="0"/>
          </a:xfrm>
          <a:prstGeom prst="line">
            <a:avLst/>
          </a:prstGeom>
          <a:ln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5"/>
          <p:cNvGrpSpPr/>
          <p:nvPr userDrawn="1"/>
        </p:nvGrpSpPr>
        <p:grpSpPr bwMode="auto">
          <a:xfrm>
            <a:off x="7389813" y="228600"/>
            <a:ext cx="1614487" cy="738188"/>
            <a:chOff x="7390012" y="229375"/>
            <a:chExt cx="1615076" cy="737460"/>
          </a:xfrm>
        </p:grpSpPr>
        <p:grpSp>
          <p:nvGrpSpPr>
            <p:cNvPr id="22" name="组合 26"/>
            <p:cNvGrpSpPr/>
            <p:nvPr userDrawn="1"/>
          </p:nvGrpSpPr>
          <p:grpSpPr bwMode="auto">
            <a:xfrm>
              <a:off x="7390012" y="229375"/>
              <a:ext cx="1615076" cy="737460"/>
              <a:chOff x="7390012" y="229375"/>
              <a:chExt cx="1615076" cy="737460"/>
            </a:xfrm>
          </p:grpSpPr>
          <p:grpSp>
            <p:nvGrpSpPr>
              <p:cNvPr id="24" name="组合 28"/>
              <p:cNvGrpSpPr/>
              <p:nvPr/>
            </p:nvGrpSpPr>
            <p:grpSpPr bwMode="auto">
              <a:xfrm>
                <a:off x="7390012" y="229375"/>
                <a:ext cx="1615076" cy="737460"/>
                <a:chOff x="2321943" y="3608514"/>
                <a:chExt cx="1988789" cy="908101"/>
              </a:xfrm>
            </p:grpSpPr>
            <p:sp>
              <p:nvSpPr>
                <p:cNvPr id="28" name="任意多边形 27"/>
                <p:cNvSpPr/>
                <p:nvPr/>
              </p:nvSpPr>
              <p:spPr>
                <a:xfrm rot="10101520">
                  <a:off x="3950912" y="3608514"/>
                  <a:ext cx="359820" cy="747963"/>
                </a:xfrm>
                <a:custGeom>
                  <a:avLst/>
                  <a:gdLst>
                    <a:gd name="connsiteX0" fmla="*/ 0 w 360261"/>
                    <a:gd name="connsiteY0" fmla="*/ 748082 h 748082"/>
                    <a:gd name="connsiteX1" fmla="*/ 294348 w 360261"/>
                    <a:gd name="connsiteY1" fmla="*/ 0 h 748082"/>
                    <a:gd name="connsiteX2" fmla="*/ 298603 w 360261"/>
                    <a:gd name="connsiteY2" fmla="*/ 877 h 748082"/>
                    <a:gd name="connsiteX3" fmla="*/ 360261 w 360261"/>
                    <a:gd name="connsiteY3" fmla="*/ 27836 h 748082"/>
                    <a:gd name="connsiteX4" fmla="*/ 211874 w 360261"/>
                    <a:gd name="connsiteY4" fmla="*/ 748082 h 748082"/>
                    <a:gd name="connsiteX5" fmla="*/ 0 w 360261"/>
                    <a:gd name="connsiteY5" fmla="*/ 748082 h 748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0261" h="748082">
                      <a:moveTo>
                        <a:pt x="0" y="748082"/>
                      </a:moveTo>
                      <a:lnTo>
                        <a:pt x="294348" y="0"/>
                      </a:lnTo>
                      <a:lnTo>
                        <a:pt x="298603" y="877"/>
                      </a:lnTo>
                      <a:lnTo>
                        <a:pt x="360261" y="27836"/>
                      </a:lnTo>
                      <a:lnTo>
                        <a:pt x="211874" y="748082"/>
                      </a:lnTo>
                      <a:lnTo>
                        <a:pt x="0" y="748082"/>
                      </a:lnTo>
                      <a:close/>
                    </a:path>
                  </a:pathLst>
                </a:custGeom>
                <a:solidFill>
                  <a:srgbClr val="3CAE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29" name="任意多边形 28"/>
                <p:cNvSpPr/>
                <p:nvPr/>
              </p:nvSpPr>
              <p:spPr>
                <a:xfrm rot="10101520">
                  <a:off x="2321943" y="3795993"/>
                  <a:ext cx="1795191" cy="720622"/>
                </a:xfrm>
                <a:custGeom>
                  <a:avLst/>
                  <a:gdLst>
                    <a:gd name="connsiteX0" fmla="*/ 0 w 1795608"/>
                    <a:gd name="connsiteY0" fmla="*/ 720246 h 720246"/>
                    <a:gd name="connsiteX1" fmla="*/ 148387 w 1795608"/>
                    <a:gd name="connsiteY1" fmla="*/ 0 h 720246"/>
                    <a:gd name="connsiteX2" fmla="*/ 1795608 w 1795608"/>
                    <a:gd name="connsiteY2" fmla="*/ 720246 h 720246"/>
                    <a:gd name="connsiteX3" fmla="*/ 0 w 1795608"/>
                    <a:gd name="connsiteY3" fmla="*/ 720246 h 720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95608" h="720246">
                      <a:moveTo>
                        <a:pt x="0" y="720246"/>
                      </a:moveTo>
                      <a:lnTo>
                        <a:pt x="148387" y="0"/>
                      </a:lnTo>
                      <a:lnTo>
                        <a:pt x="1795608" y="720246"/>
                      </a:lnTo>
                      <a:lnTo>
                        <a:pt x="0" y="72024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BA4E5"/>
                    </a:gs>
                    <a:gs pos="44000">
                      <a:srgbClr val="3499E2"/>
                    </a:gs>
                    <a:gs pos="83000">
                      <a:srgbClr val="3CAEEA"/>
                    </a:gs>
                    <a:gs pos="100000">
                      <a:srgbClr val="4BA4E5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25" name="等腰三角形 24"/>
              <p:cNvSpPr/>
              <p:nvPr/>
            </p:nvSpPr>
            <p:spPr>
              <a:xfrm rot="10800000">
                <a:off x="8190460" y="381538"/>
                <a:ext cx="584770" cy="346994"/>
              </a:xfrm>
              <a:prstGeom prst="triangle">
                <a:avLst>
                  <a:gd name="adj" fmla="val 70466"/>
                </a:avLst>
              </a:prstGeom>
              <a:gradFill>
                <a:gsLst>
                  <a:gs pos="0">
                    <a:srgbClr val="6FB7EA"/>
                  </a:gs>
                  <a:gs pos="55000">
                    <a:srgbClr val="61AFE8">
                      <a:alpha val="20000"/>
                    </a:srgbClr>
                  </a:gs>
                  <a:gs pos="83000">
                    <a:srgbClr val="4BA5E5">
                      <a:alpha val="40000"/>
                    </a:srgbClr>
                  </a:gs>
                  <a:gs pos="100000">
                    <a:srgbClr val="4AA4E5">
                      <a:alpha val="2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6" name="流程图: 决策 25"/>
              <p:cNvSpPr/>
              <p:nvPr/>
            </p:nvSpPr>
            <p:spPr>
              <a:xfrm rot="20991984">
                <a:off x="7631509" y="473052"/>
                <a:ext cx="429017" cy="175431"/>
              </a:xfrm>
              <a:prstGeom prst="flowChartDecision">
                <a:avLst/>
              </a:prstGeom>
              <a:gradFill>
                <a:gsLst>
                  <a:gs pos="0">
                    <a:srgbClr val="6FB7EA"/>
                  </a:gs>
                  <a:gs pos="77000">
                    <a:srgbClr val="61AFE8">
                      <a:alpha val="20000"/>
                    </a:srgbClr>
                  </a:gs>
                  <a:gs pos="83000">
                    <a:srgbClr val="4BA5E5">
                      <a:alpha val="40000"/>
                    </a:srgbClr>
                  </a:gs>
                  <a:gs pos="100000">
                    <a:srgbClr val="4AA4E5">
                      <a:alpha val="2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27" name="直接连接符 26"/>
              <p:cNvCxnSpPr>
                <a:endCxn id="25" idx="4"/>
              </p:cNvCxnSpPr>
              <p:nvPr/>
            </p:nvCxnSpPr>
            <p:spPr>
              <a:xfrm flipV="1">
                <a:off x="8049064" y="381625"/>
                <a:ext cx="141340" cy="141149"/>
              </a:xfrm>
              <a:prstGeom prst="line">
                <a:avLst/>
              </a:prstGeom>
              <a:ln w="6350">
                <a:solidFill>
                  <a:srgbClr val="4BA4E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直接连接符 22"/>
            <p:cNvCxnSpPr>
              <a:stCxn id="27" idx="4"/>
              <a:endCxn id="28" idx="1"/>
            </p:cNvCxnSpPr>
            <p:nvPr userDrawn="1"/>
          </p:nvCxnSpPr>
          <p:spPr>
            <a:xfrm>
              <a:off x="8771641" y="240477"/>
              <a:ext cx="3176" cy="597897"/>
            </a:xfrm>
            <a:prstGeom prst="line">
              <a:avLst/>
            </a:prstGeom>
            <a:ln w="19050">
              <a:solidFill>
                <a:srgbClr val="5BAB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直接连接符 30"/>
          <p:cNvCxnSpPr/>
          <p:nvPr userDrawn="1"/>
        </p:nvCxnSpPr>
        <p:spPr>
          <a:xfrm>
            <a:off x="635000" y="155575"/>
            <a:ext cx="0" cy="373063"/>
          </a:xfrm>
          <a:prstGeom prst="line">
            <a:avLst/>
          </a:prstGeom>
          <a:ln w="19050">
            <a:solidFill>
              <a:srgbClr val="3A9C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 userDrawn="1"/>
        </p:nvSpPr>
        <p:spPr>
          <a:xfrm rot="10800000">
            <a:off x="66675" y="3311525"/>
            <a:ext cx="574675" cy="573088"/>
          </a:xfrm>
          <a:prstGeom prst="ellipse">
            <a:avLst/>
          </a:prstGeom>
          <a:solidFill>
            <a:srgbClr val="FDE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BC636-F262-4DDA-9D34-61C790ECD83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F48C3-3BE8-48FC-B072-1F55A2EAA0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1FDD3-4E8A-4CEE-8801-E9F65C496AF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1BF32-3FC9-434A-9600-6B088BAB9FB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4E557-790F-466D-B961-20E583255D79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CA0ED-04C2-4708-8B08-2BB3C2DAC90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BEF91-3756-49D3-B7AE-465BBCA4AD10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284FD-0A76-41F6-B8F6-8DAF60B1E99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 flipH="1">
            <a:off x="539750" y="615950"/>
            <a:ext cx="7248525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 flipH="1">
            <a:off x="8569325" y="700088"/>
            <a:ext cx="0" cy="2754312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flipH="1">
            <a:off x="8189913" y="701675"/>
            <a:ext cx="365125" cy="410210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 flipH="1">
            <a:off x="8016875" y="617538"/>
            <a:ext cx="538163" cy="2530475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25"/>
          <p:cNvGrpSpPr/>
          <p:nvPr userDrawn="1"/>
        </p:nvGrpSpPr>
        <p:grpSpPr bwMode="auto">
          <a:xfrm>
            <a:off x="7389813" y="228600"/>
            <a:ext cx="1614487" cy="738188"/>
            <a:chOff x="7390012" y="229375"/>
            <a:chExt cx="1615076" cy="737460"/>
          </a:xfrm>
        </p:grpSpPr>
        <p:grpSp>
          <p:nvGrpSpPr>
            <p:cNvPr id="7" name="组合 26"/>
            <p:cNvGrpSpPr/>
            <p:nvPr userDrawn="1"/>
          </p:nvGrpSpPr>
          <p:grpSpPr bwMode="auto">
            <a:xfrm>
              <a:off x="7390012" y="229375"/>
              <a:ext cx="1615076" cy="737460"/>
              <a:chOff x="7390012" y="229375"/>
              <a:chExt cx="1615076" cy="737460"/>
            </a:xfrm>
          </p:grpSpPr>
          <p:grpSp>
            <p:nvGrpSpPr>
              <p:cNvPr id="9" name="组合 28"/>
              <p:cNvGrpSpPr/>
              <p:nvPr/>
            </p:nvGrpSpPr>
            <p:grpSpPr bwMode="auto">
              <a:xfrm>
                <a:off x="7390012" y="229375"/>
                <a:ext cx="1615076" cy="737460"/>
                <a:chOff x="2321943" y="3608514"/>
                <a:chExt cx="1988789" cy="908101"/>
              </a:xfrm>
            </p:grpSpPr>
            <p:sp>
              <p:nvSpPr>
                <p:cNvPr id="13" name="任意多边形 12"/>
                <p:cNvSpPr/>
                <p:nvPr/>
              </p:nvSpPr>
              <p:spPr>
                <a:xfrm rot="10101520">
                  <a:off x="3950912" y="3608514"/>
                  <a:ext cx="359820" cy="747963"/>
                </a:xfrm>
                <a:custGeom>
                  <a:avLst/>
                  <a:gdLst>
                    <a:gd name="connsiteX0" fmla="*/ 0 w 360261"/>
                    <a:gd name="connsiteY0" fmla="*/ 748082 h 748082"/>
                    <a:gd name="connsiteX1" fmla="*/ 294348 w 360261"/>
                    <a:gd name="connsiteY1" fmla="*/ 0 h 748082"/>
                    <a:gd name="connsiteX2" fmla="*/ 298603 w 360261"/>
                    <a:gd name="connsiteY2" fmla="*/ 877 h 748082"/>
                    <a:gd name="connsiteX3" fmla="*/ 360261 w 360261"/>
                    <a:gd name="connsiteY3" fmla="*/ 27836 h 748082"/>
                    <a:gd name="connsiteX4" fmla="*/ 211874 w 360261"/>
                    <a:gd name="connsiteY4" fmla="*/ 748082 h 748082"/>
                    <a:gd name="connsiteX5" fmla="*/ 0 w 360261"/>
                    <a:gd name="connsiteY5" fmla="*/ 748082 h 748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0261" h="748082">
                      <a:moveTo>
                        <a:pt x="0" y="748082"/>
                      </a:moveTo>
                      <a:lnTo>
                        <a:pt x="294348" y="0"/>
                      </a:lnTo>
                      <a:lnTo>
                        <a:pt x="298603" y="877"/>
                      </a:lnTo>
                      <a:lnTo>
                        <a:pt x="360261" y="27836"/>
                      </a:lnTo>
                      <a:lnTo>
                        <a:pt x="211874" y="748082"/>
                      </a:lnTo>
                      <a:lnTo>
                        <a:pt x="0" y="748082"/>
                      </a:lnTo>
                      <a:close/>
                    </a:path>
                  </a:pathLst>
                </a:custGeom>
                <a:solidFill>
                  <a:srgbClr val="3CAE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4" name="任意多边形 13"/>
                <p:cNvSpPr/>
                <p:nvPr/>
              </p:nvSpPr>
              <p:spPr>
                <a:xfrm rot="10101520">
                  <a:off x="2321943" y="3795993"/>
                  <a:ext cx="1795191" cy="720622"/>
                </a:xfrm>
                <a:custGeom>
                  <a:avLst/>
                  <a:gdLst>
                    <a:gd name="connsiteX0" fmla="*/ 0 w 1795608"/>
                    <a:gd name="connsiteY0" fmla="*/ 720246 h 720246"/>
                    <a:gd name="connsiteX1" fmla="*/ 148387 w 1795608"/>
                    <a:gd name="connsiteY1" fmla="*/ 0 h 720246"/>
                    <a:gd name="connsiteX2" fmla="*/ 1795608 w 1795608"/>
                    <a:gd name="connsiteY2" fmla="*/ 720246 h 720246"/>
                    <a:gd name="connsiteX3" fmla="*/ 0 w 1795608"/>
                    <a:gd name="connsiteY3" fmla="*/ 720246 h 720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95608" h="720246">
                      <a:moveTo>
                        <a:pt x="0" y="720246"/>
                      </a:moveTo>
                      <a:lnTo>
                        <a:pt x="148387" y="0"/>
                      </a:lnTo>
                      <a:lnTo>
                        <a:pt x="1795608" y="720246"/>
                      </a:lnTo>
                      <a:lnTo>
                        <a:pt x="0" y="72024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BA4E5"/>
                    </a:gs>
                    <a:gs pos="44000">
                      <a:srgbClr val="3499E2"/>
                    </a:gs>
                    <a:gs pos="83000">
                      <a:srgbClr val="3CAEEA"/>
                    </a:gs>
                    <a:gs pos="100000">
                      <a:srgbClr val="4BA4E5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0" name="等腰三角形 9"/>
              <p:cNvSpPr/>
              <p:nvPr/>
            </p:nvSpPr>
            <p:spPr>
              <a:xfrm rot="10800000">
                <a:off x="8190460" y="381538"/>
                <a:ext cx="584770" cy="346994"/>
              </a:xfrm>
              <a:prstGeom prst="triangle">
                <a:avLst>
                  <a:gd name="adj" fmla="val 70466"/>
                </a:avLst>
              </a:prstGeom>
              <a:gradFill>
                <a:gsLst>
                  <a:gs pos="0">
                    <a:srgbClr val="6FB7EA"/>
                  </a:gs>
                  <a:gs pos="55000">
                    <a:srgbClr val="61AFE8">
                      <a:alpha val="20000"/>
                    </a:srgbClr>
                  </a:gs>
                  <a:gs pos="83000">
                    <a:srgbClr val="4BA5E5">
                      <a:alpha val="40000"/>
                    </a:srgbClr>
                  </a:gs>
                  <a:gs pos="100000">
                    <a:srgbClr val="4AA4E5">
                      <a:alpha val="2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" name="流程图: 决策 10"/>
              <p:cNvSpPr/>
              <p:nvPr/>
            </p:nvSpPr>
            <p:spPr>
              <a:xfrm rot="20991984">
                <a:off x="7631509" y="473052"/>
                <a:ext cx="429017" cy="175431"/>
              </a:xfrm>
              <a:prstGeom prst="flowChartDecision">
                <a:avLst/>
              </a:prstGeom>
              <a:gradFill>
                <a:gsLst>
                  <a:gs pos="0">
                    <a:srgbClr val="6FB7EA"/>
                  </a:gs>
                  <a:gs pos="77000">
                    <a:srgbClr val="61AFE8">
                      <a:alpha val="20000"/>
                    </a:srgbClr>
                  </a:gs>
                  <a:gs pos="83000">
                    <a:srgbClr val="4BA5E5">
                      <a:alpha val="40000"/>
                    </a:srgbClr>
                  </a:gs>
                  <a:gs pos="100000">
                    <a:srgbClr val="4AA4E5">
                      <a:alpha val="2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12" name="直接连接符 11"/>
              <p:cNvCxnSpPr>
                <a:endCxn id="14" idx="4"/>
              </p:cNvCxnSpPr>
              <p:nvPr/>
            </p:nvCxnSpPr>
            <p:spPr>
              <a:xfrm flipV="1">
                <a:off x="8049064" y="381625"/>
                <a:ext cx="141340" cy="141149"/>
              </a:xfrm>
              <a:prstGeom prst="line">
                <a:avLst/>
              </a:prstGeom>
              <a:ln w="6350">
                <a:solidFill>
                  <a:srgbClr val="4BA4E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直接连接符 7"/>
            <p:cNvCxnSpPr>
              <a:endCxn id="17" idx="1"/>
            </p:cNvCxnSpPr>
            <p:nvPr userDrawn="1"/>
          </p:nvCxnSpPr>
          <p:spPr>
            <a:xfrm>
              <a:off x="8771641" y="240477"/>
              <a:ext cx="3176" cy="597897"/>
            </a:xfrm>
            <a:prstGeom prst="line">
              <a:avLst/>
            </a:prstGeom>
            <a:ln w="19050">
              <a:solidFill>
                <a:srgbClr val="5BAB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A530F-F04D-4684-A1BA-BDCBBF20334C}" type="datetimeFigureOut">
              <a:rPr lang="zh-CN" altLang="en-US"/>
            </a:fld>
            <a:endParaRPr lang="zh-CN" altLang="en-US"/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3266F-DA3A-484D-847F-B285439AC7B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78CFD-1560-4825-BCB0-FC8C662D4647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EDE4A-9885-43D3-9C7C-8453E15E018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E2ED362-E562-47A7-8D0D-0B2A1F2D4BE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75E7A8E-3CD3-4701-A5CD-62DC94AD66E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70C0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093E433-3607-4C31-9044-5C37D22D410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796A2E4-4D79-4606-AB2A-D3462F7C5EA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70C0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35.png"/><Relationship Id="rId1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39.png"/><Relationship Id="rId1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41.png"/><Relationship Id="rId1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41.png"/><Relationship Id="rId1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41.png"/><Relationship Id="rId1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71.png"/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7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文本框 4"/>
          <p:cNvSpPr txBox="1">
            <a:spLocks noChangeArrowheads="1"/>
          </p:cNvSpPr>
          <p:nvPr/>
        </p:nvSpPr>
        <p:spPr bwMode="auto">
          <a:xfrm>
            <a:off x="1547664" y="459538"/>
            <a:ext cx="525658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高校就创业指导工作人员业务培训班</a:t>
            </a:r>
            <a:endParaRPr lang="en-US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2" descr="C:\Users\Guo Jianyong\Desktop\图片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7494"/>
            <a:ext cx="905218" cy="9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81880" y="3729355"/>
            <a:ext cx="38195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江苏省高校招生就业指导服务中心</a:t>
            </a:r>
            <a:endParaRPr lang="zh-CN" altLang="en-US" b="1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/>
            <a:r>
              <a:rPr lang="zh-CN" altLang="en-US" sz="1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上海萃思软件有限公司</a:t>
            </a:r>
            <a:endParaRPr lang="zh-CN" altLang="en-US" sz="1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向望</a:t>
            </a:r>
            <a:endParaRPr lang="en-US" altLang="zh-CN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en-US" altLang="zh-CN" sz="8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/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2020.3.25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66731"/>
            <a:ext cx="3240000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846320" y="2248535"/>
            <a:ext cx="35255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70C0"/>
                </a:solidFill>
                <a:latin typeface="方正小标宋_GBK" panose="02000000000000000000" charset="-122"/>
                <a:ea typeface="方正小标宋_GBK" panose="02000000000000000000" charset="-122"/>
              </a:rPr>
              <a:t>网上签约管理</a:t>
            </a:r>
            <a:endParaRPr lang="zh-CN" altLang="en-US" sz="3600" b="1" dirty="0">
              <a:solidFill>
                <a:srgbClr val="0070C0"/>
              </a:solidFill>
              <a:latin typeface="方正小标宋_GBK" panose="02000000000000000000" charset="-122"/>
              <a:ea typeface="方正小标宋_GBK" panose="02000000000000000000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39552" y="699542"/>
            <a:ext cx="7632847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单位签约授权审核：</a:t>
            </a:r>
            <a:endParaRPr lang="en-US" altLang="zh-CN" sz="1400" dirty="0"/>
          </a:p>
          <a:p>
            <a:pPr>
              <a:lnSpc>
                <a:spcPct val="120000"/>
              </a:lnSpc>
            </a:pPr>
            <a:r>
              <a:rPr lang="zh-CN" altLang="en-US" sz="1400" dirty="0"/>
              <a:t>单位首次进入网签系统，需要先进行签约信息确认。确认时需要</a:t>
            </a:r>
            <a:r>
              <a:rPr lang="zh-CN" altLang="en-US" sz="1400" dirty="0">
                <a:solidFill>
                  <a:schemeClr val="accent6"/>
                </a:solidFill>
              </a:rPr>
              <a:t>上传</a:t>
            </a:r>
            <a:r>
              <a:rPr lang="en-US" altLang="zh-CN" sz="1400" dirty="0">
                <a:solidFill>
                  <a:schemeClr val="accent6"/>
                </a:solidFill>
              </a:rPr>
              <a:t>《</a:t>
            </a:r>
            <a:r>
              <a:rPr lang="zh-CN" altLang="en-US" sz="1400" dirty="0">
                <a:solidFill>
                  <a:schemeClr val="accent6"/>
                </a:solidFill>
              </a:rPr>
              <a:t>网上签约授权委托书</a:t>
            </a:r>
            <a:r>
              <a:rPr lang="en-US" altLang="zh-CN" sz="1400" dirty="0">
                <a:solidFill>
                  <a:schemeClr val="accent6"/>
                </a:solidFill>
              </a:rPr>
              <a:t>》</a:t>
            </a:r>
            <a:r>
              <a:rPr lang="zh-CN" altLang="en-US" sz="1400" dirty="0"/>
              <a:t>并进行</a:t>
            </a:r>
            <a:r>
              <a:rPr lang="zh-CN" altLang="en-US" sz="1400" dirty="0">
                <a:solidFill>
                  <a:schemeClr val="accent6"/>
                </a:solidFill>
              </a:rPr>
              <a:t>支付宝人脸识别实名认证</a:t>
            </a:r>
            <a:r>
              <a:rPr lang="zh-CN" altLang="en-US" sz="1400" dirty="0"/>
              <a:t>，</a:t>
            </a:r>
            <a:r>
              <a:rPr lang="zh-CN" altLang="en-US" sz="1400" dirty="0">
                <a:solidFill>
                  <a:schemeClr val="accent6"/>
                </a:solidFill>
              </a:rPr>
              <a:t>完善单位网签基础信息</a:t>
            </a:r>
            <a:r>
              <a:rPr lang="zh-CN" altLang="en-US" sz="1400" dirty="0"/>
              <a:t>，确认后等待省中心审核，审核通过后才可进行网签。</a:t>
            </a:r>
            <a:endParaRPr lang="en-US" altLang="zh-CN" sz="1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319" y="1826004"/>
            <a:ext cx="5688632" cy="310523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34060" y="116205"/>
            <a:ext cx="535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2.2 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签约流程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-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签约授权审核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1594099"/>
            <a:ext cx="2394115" cy="3353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284" y="2985824"/>
            <a:ext cx="1098351" cy="1197229"/>
          </a:xfrm>
          <a:prstGeom prst="rect">
            <a:avLst/>
          </a:prstGeom>
        </p:spPr>
      </p:pic>
      <p:sp>
        <p:nvSpPr>
          <p:cNvPr id="7" name="标注: 弯曲线形(带强调线) 6"/>
          <p:cNvSpPr/>
          <p:nvPr/>
        </p:nvSpPr>
        <p:spPr>
          <a:xfrm rot="10800000">
            <a:off x="1979712" y="2985823"/>
            <a:ext cx="1277915" cy="1197229"/>
          </a:xfrm>
          <a:prstGeom prst="accentCallout2">
            <a:avLst>
              <a:gd name="adj1" fmla="val 48729"/>
              <a:gd name="adj2" fmla="val -8333"/>
              <a:gd name="adj3" fmla="val 49444"/>
              <a:gd name="adj4" fmla="val -60134"/>
              <a:gd name="adj5" fmla="val 113214"/>
              <a:gd name="adj6" fmla="val -165033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39552" y="699542"/>
            <a:ext cx="7632847" cy="847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支付宝人脸识别实名认证：</a:t>
            </a:r>
            <a:endParaRPr lang="en-US" altLang="zh-CN" sz="1400" dirty="0"/>
          </a:p>
          <a:p>
            <a:pPr>
              <a:lnSpc>
                <a:spcPct val="120000"/>
              </a:lnSpc>
            </a:pPr>
            <a:r>
              <a:rPr lang="zh-CN" altLang="en-US" sz="1400" dirty="0"/>
              <a:t>上传授权委托书、并将授权人信息补充完整后，点击</a:t>
            </a:r>
            <a:r>
              <a:rPr lang="en-US" altLang="zh-CN" sz="1400" dirty="0"/>
              <a:t>【</a:t>
            </a:r>
            <a:r>
              <a:rPr lang="zh-CN" altLang="en-US" sz="1400" dirty="0"/>
              <a:t>实名认证</a:t>
            </a:r>
            <a:r>
              <a:rPr lang="en-US" altLang="zh-CN" sz="1400" dirty="0"/>
              <a:t>】</a:t>
            </a:r>
            <a:r>
              <a:rPr lang="zh-CN" altLang="en-US" sz="1400" dirty="0"/>
              <a:t>跳出二维码弹窗，需要使用手机支付宝的扫一扫功能，进行实名认证。</a:t>
            </a:r>
            <a:endParaRPr lang="en-US" altLang="zh-CN" sz="1400" dirty="0"/>
          </a:p>
        </p:txBody>
      </p:sp>
      <p:sp>
        <p:nvSpPr>
          <p:cNvPr id="8" name="文本框 7"/>
          <p:cNvSpPr txBox="1"/>
          <p:nvPr/>
        </p:nvSpPr>
        <p:spPr>
          <a:xfrm>
            <a:off x="734060" y="116205"/>
            <a:ext cx="535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2.2 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签约流程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-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签约授权审核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2"/>
          <a:stretch>
            <a:fillRect/>
          </a:stretch>
        </p:blipFill>
        <p:spPr>
          <a:xfrm>
            <a:off x="3445119" y="1677887"/>
            <a:ext cx="1892159" cy="3244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"/>
          <a:stretch>
            <a:fillRect/>
          </a:stretch>
        </p:blipFill>
        <p:spPr>
          <a:xfrm>
            <a:off x="734060" y="1668434"/>
            <a:ext cx="1892160" cy="3267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614" y="1672983"/>
            <a:ext cx="1824756" cy="3266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39552" y="699542"/>
            <a:ext cx="7632847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加入签约列表：</a:t>
            </a:r>
            <a:endParaRPr lang="en-US" altLang="zh-CN" sz="1400" dirty="0"/>
          </a:p>
          <a:p>
            <a:pPr>
              <a:lnSpc>
                <a:spcPct val="120000"/>
              </a:lnSpc>
            </a:pPr>
            <a:r>
              <a:rPr lang="zh-CN" altLang="en-US" sz="1400" dirty="0"/>
              <a:t>点击</a:t>
            </a:r>
            <a:r>
              <a:rPr lang="en-US" altLang="zh-CN" sz="1400" dirty="0"/>
              <a:t>【</a:t>
            </a:r>
            <a:r>
              <a:rPr lang="zh-CN" altLang="en-US" sz="1400" dirty="0"/>
              <a:t>签约发送</a:t>
            </a:r>
            <a:r>
              <a:rPr lang="en-US" altLang="zh-CN" sz="1400" dirty="0"/>
              <a:t>】</a:t>
            </a:r>
            <a:r>
              <a:rPr lang="zh-CN" altLang="en-US" sz="1400" dirty="0"/>
              <a:t>，在签约列表中</a:t>
            </a:r>
            <a:r>
              <a:rPr lang="zh-CN" altLang="en-US" sz="1400" dirty="0" smtClean="0"/>
              <a:t>可通过</a:t>
            </a:r>
            <a:r>
              <a:rPr lang="zh-CN" altLang="en-US" sz="1400" dirty="0"/>
              <a:t>单个查找的方式添加想要网签的学生，也可通过“导入拟签约名单”的方式批量添加学生名单进入列表。</a:t>
            </a:r>
            <a:endParaRPr lang="en-US" altLang="zh-CN" sz="1400" dirty="0"/>
          </a:p>
        </p:txBody>
      </p:sp>
      <p:sp>
        <p:nvSpPr>
          <p:cNvPr id="8" name="文本框 7"/>
          <p:cNvSpPr txBox="1"/>
          <p:nvPr/>
        </p:nvSpPr>
        <p:spPr>
          <a:xfrm>
            <a:off x="734060" y="116205"/>
            <a:ext cx="535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2.3 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签约流程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-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单位邀约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5736" y="1538006"/>
            <a:ext cx="6444208" cy="26372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r="21505"/>
          <a:stretch>
            <a:fillRect/>
          </a:stretch>
        </p:blipFill>
        <p:spPr>
          <a:xfrm>
            <a:off x="235396" y="3075806"/>
            <a:ext cx="3173718" cy="1589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39552" y="699542"/>
            <a:ext cx="7632847" cy="1364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发送邀请函：</a:t>
            </a:r>
            <a:endParaRPr lang="en-US" altLang="zh-CN" sz="1400" dirty="0"/>
          </a:p>
          <a:p>
            <a:pPr>
              <a:lnSpc>
                <a:spcPct val="120000"/>
              </a:lnSpc>
            </a:pPr>
            <a:r>
              <a:rPr lang="zh-CN" altLang="en-US" sz="1400" dirty="0"/>
              <a:t>点击签约列表中，学生信息后的</a:t>
            </a:r>
            <a:r>
              <a:rPr lang="en-US" altLang="zh-CN" sz="1400" dirty="0"/>
              <a:t>【</a:t>
            </a:r>
            <a:r>
              <a:rPr lang="zh-CN" altLang="en-US" sz="1400" dirty="0"/>
              <a:t>邀约</a:t>
            </a:r>
            <a:r>
              <a:rPr lang="en-US" altLang="zh-CN" sz="1400" dirty="0"/>
              <a:t>】</a:t>
            </a:r>
            <a:r>
              <a:rPr lang="zh-CN" altLang="en-US" sz="1400" dirty="0"/>
              <a:t>按钮，可进入邀请函填报页面，单位需要填写工作职位类别、拟聘用职位、薪资、报到期限、报到地点、签约联系人、联系人手机等签约信息。档案信息、报到证信息、户口信息会从单位基本信息维护中进行同步。全部信息填完后点击</a:t>
            </a:r>
            <a:r>
              <a:rPr lang="en-US" altLang="zh-CN" sz="1400" dirty="0"/>
              <a:t>【</a:t>
            </a:r>
            <a:r>
              <a:rPr lang="zh-CN" altLang="en-US" sz="1400" dirty="0"/>
              <a:t>发送</a:t>
            </a:r>
            <a:r>
              <a:rPr lang="en-US" altLang="zh-CN" sz="1400" dirty="0"/>
              <a:t>】</a:t>
            </a:r>
            <a:r>
              <a:rPr lang="zh-CN" altLang="en-US" sz="1400" dirty="0"/>
              <a:t>进行邀请函的二次确认，确认无误后即可发送至学生。</a:t>
            </a:r>
            <a:endParaRPr lang="en-US" altLang="zh-CN" sz="1400" dirty="0"/>
          </a:p>
        </p:txBody>
      </p:sp>
      <p:sp>
        <p:nvSpPr>
          <p:cNvPr id="8" name="文本框 7"/>
          <p:cNvSpPr txBox="1"/>
          <p:nvPr/>
        </p:nvSpPr>
        <p:spPr>
          <a:xfrm>
            <a:off x="734060" y="116205"/>
            <a:ext cx="535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2.3 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签约流程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-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单位邀约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528" y="2063826"/>
            <a:ext cx="3842904" cy="24348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5" y="2092401"/>
            <a:ext cx="4253483" cy="24318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580" y="2451270"/>
            <a:ext cx="2572840" cy="1714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39552" y="699542"/>
            <a:ext cx="7632847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发送邀请函</a:t>
            </a:r>
            <a:r>
              <a:rPr lang="en-US" altLang="zh-CN" sz="1400" b="1" dirty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单位接收户</a:t>
            </a:r>
            <a:r>
              <a:rPr lang="zh-CN" altLang="en-US" sz="1400" b="1" dirty="0" smtClean="0">
                <a:solidFill>
                  <a:schemeClr val="bg2">
                    <a:lumMod val="50000"/>
                  </a:schemeClr>
                </a:solidFill>
              </a:rPr>
              <a:t>档</a:t>
            </a:r>
            <a:r>
              <a:rPr lang="en-US" altLang="zh-CN" sz="1400" b="1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zh-CN" altLang="en-US" sz="1400" b="1" dirty="0" smtClean="0">
                <a:solidFill>
                  <a:schemeClr val="bg2">
                    <a:lumMod val="50000"/>
                  </a:schemeClr>
                </a:solidFill>
              </a:rPr>
              <a:t>托管单位接收：</a:t>
            </a:r>
            <a:endParaRPr lang="en-US" altLang="zh-CN" sz="1400" dirty="0"/>
          </a:p>
          <a:p>
            <a:pPr>
              <a:lnSpc>
                <a:spcPct val="120000"/>
              </a:lnSpc>
            </a:pPr>
            <a:r>
              <a:rPr lang="zh-CN" altLang="en-US" sz="1400" dirty="0"/>
              <a:t>单位接收户档时，由单位在基础信息中维护户档信息，单位发起邀约后，学生直接应约即可。</a:t>
            </a:r>
            <a:endParaRPr lang="en-US" altLang="zh-CN" sz="1400" dirty="0"/>
          </a:p>
        </p:txBody>
      </p:sp>
      <p:sp>
        <p:nvSpPr>
          <p:cNvPr id="8" name="文本框 7"/>
          <p:cNvSpPr txBox="1"/>
          <p:nvPr/>
        </p:nvSpPr>
        <p:spPr>
          <a:xfrm>
            <a:off x="734060" y="116205"/>
            <a:ext cx="535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2.3 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签约流程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-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单位邀约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210" y="1409901"/>
            <a:ext cx="7632846" cy="34040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39552" y="699542"/>
            <a:ext cx="7632847" cy="110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发送邀请函</a:t>
            </a:r>
            <a:r>
              <a:rPr lang="en-US" altLang="zh-CN" sz="1400" b="1" dirty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单位不接受户档：</a:t>
            </a:r>
            <a:endParaRPr lang="en-US" altLang="zh-CN" sz="1400" dirty="0"/>
          </a:p>
          <a:p>
            <a:pPr>
              <a:lnSpc>
                <a:spcPct val="120000"/>
              </a:lnSpc>
            </a:pPr>
            <a:r>
              <a:rPr lang="zh-CN" altLang="en-US" sz="1400" dirty="0"/>
              <a:t>单位不接收户档时，当单位向学生发起邀约后，学生在应约时需要选择档案是否回原籍，选“是”的时候，报到证及档案信息自动关联原籍信息；选“否”的时候，学生需要完善报到证及档案信息，再进行同意签约。</a:t>
            </a:r>
            <a:endParaRPr lang="en-US" altLang="zh-CN" sz="1400" dirty="0"/>
          </a:p>
        </p:txBody>
      </p:sp>
      <p:sp>
        <p:nvSpPr>
          <p:cNvPr id="8" name="文本框 7"/>
          <p:cNvSpPr txBox="1"/>
          <p:nvPr/>
        </p:nvSpPr>
        <p:spPr>
          <a:xfrm>
            <a:off x="734060" y="116205"/>
            <a:ext cx="535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2.3 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签约流程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-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单位邀约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671" y="1849737"/>
            <a:ext cx="5472608" cy="29769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34060" y="116205"/>
            <a:ext cx="535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2.3 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签约流程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-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单位邀约邮件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9552" y="699542"/>
            <a:ext cx="7632847" cy="588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学生收到邀约短信</a:t>
            </a:r>
            <a:r>
              <a:rPr lang="en-US" altLang="zh-CN" sz="1400" b="1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邮件：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/>
              <a:t>单位向学生发起网签邀约后，学生可收到单位发起邀约的短信</a:t>
            </a:r>
            <a:r>
              <a:rPr lang="en-US" altLang="zh-CN" sz="1400" dirty="0"/>
              <a:t>/</a:t>
            </a:r>
            <a:r>
              <a:rPr lang="zh-CN" altLang="en-US" sz="1400" dirty="0"/>
              <a:t>邮件。</a:t>
            </a:r>
            <a:endParaRPr lang="en-US" altLang="zh-CN" sz="1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309" y="1411892"/>
            <a:ext cx="5998916" cy="247995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082" y="2931790"/>
            <a:ext cx="3314286" cy="163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9552" y="699542"/>
            <a:ext cx="7632847" cy="110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学生登录</a:t>
            </a:r>
            <a:r>
              <a:rPr lang="en-US" altLang="zh-CN" sz="1400" b="1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注册：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/>
              <a:t>已注册的学生可直接登录学生中心，点击</a:t>
            </a:r>
            <a:r>
              <a:rPr lang="en-US" altLang="zh-CN" sz="1400" dirty="0"/>
              <a:t>【</a:t>
            </a:r>
            <a:r>
              <a:rPr lang="zh-CN" altLang="en-US" sz="1400" dirty="0"/>
              <a:t>网上在线签约</a:t>
            </a:r>
            <a:r>
              <a:rPr lang="en-US" altLang="zh-CN" sz="1400" dirty="0"/>
              <a:t>】</a:t>
            </a:r>
            <a:r>
              <a:rPr lang="zh-CN" altLang="en-US" sz="1400" dirty="0"/>
              <a:t>进入网签模块。</a:t>
            </a:r>
            <a:endParaRPr lang="en-US" altLang="zh-CN" sz="1400" dirty="0"/>
          </a:p>
          <a:p>
            <a:pPr>
              <a:lnSpc>
                <a:spcPct val="120000"/>
              </a:lnSpc>
            </a:pPr>
            <a:r>
              <a:rPr lang="zh-CN" altLang="en-US" sz="1400" dirty="0"/>
              <a:t>未注册的学生必须先进行注册，注册成功并完善求职意向登记后，进入学生中心，点击</a:t>
            </a:r>
            <a:r>
              <a:rPr lang="en-US" altLang="zh-CN" sz="1400" dirty="0"/>
              <a:t>【</a:t>
            </a:r>
            <a:r>
              <a:rPr lang="zh-CN" altLang="en-US" sz="1400" dirty="0"/>
              <a:t>网上在线签约</a:t>
            </a:r>
            <a:r>
              <a:rPr lang="en-US" altLang="zh-CN" sz="1400" dirty="0"/>
              <a:t>】</a:t>
            </a:r>
            <a:r>
              <a:rPr lang="zh-CN" altLang="en-US" sz="1400" dirty="0"/>
              <a:t>进入网签模块。</a:t>
            </a:r>
            <a:endParaRPr lang="en-US" altLang="zh-CN" sz="1400" dirty="0"/>
          </a:p>
        </p:txBody>
      </p:sp>
      <p:sp>
        <p:nvSpPr>
          <p:cNvPr id="7" name="文本框 6"/>
          <p:cNvSpPr txBox="1"/>
          <p:nvPr/>
        </p:nvSpPr>
        <p:spPr>
          <a:xfrm>
            <a:off x="734060" y="116205"/>
            <a:ext cx="535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2.4 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签约流程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-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学生应约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82" y="1925825"/>
            <a:ext cx="4509566" cy="2331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3303222"/>
            <a:ext cx="4572000" cy="1681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1635646"/>
            <a:ext cx="4713736" cy="2394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9552" y="699542"/>
            <a:ext cx="7632847" cy="847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学生手机认证：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/>
              <a:t>学生首次进入网签系统，需要先进行手机认证。补充通讯地址、获取短信验证码后进行提交认证，认证成功进入电子签约列表。</a:t>
            </a:r>
            <a:endParaRPr lang="en-US" altLang="zh-CN" sz="1400" dirty="0"/>
          </a:p>
        </p:txBody>
      </p:sp>
      <p:sp>
        <p:nvSpPr>
          <p:cNvPr id="7" name="文本框 6"/>
          <p:cNvSpPr txBox="1"/>
          <p:nvPr/>
        </p:nvSpPr>
        <p:spPr>
          <a:xfrm>
            <a:off x="734060" y="116205"/>
            <a:ext cx="535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2.4 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签约流程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-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学生应约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648" y="1563133"/>
            <a:ext cx="5994412" cy="323040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9552" y="699542"/>
            <a:ext cx="7632847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电子签约列表：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/>
              <a:t>在电子签约列表中，学生可查看到意向单位向自己发送的</a:t>
            </a:r>
            <a:r>
              <a:rPr lang="zh-CN" altLang="en-US" sz="1400" dirty="0" smtClean="0"/>
              <a:t>邀请函</a:t>
            </a:r>
            <a:r>
              <a:rPr lang="zh-CN" altLang="en-US" sz="1400" dirty="0"/>
              <a:t>，</a:t>
            </a:r>
            <a:r>
              <a:rPr lang="zh-CN" altLang="en-US" sz="1400" dirty="0" smtClean="0"/>
              <a:t>点击</a:t>
            </a:r>
            <a:r>
              <a:rPr lang="zh-CN" altLang="en-US" sz="1400" dirty="0"/>
              <a:t>列表后的</a:t>
            </a:r>
            <a:r>
              <a:rPr lang="en-US" altLang="zh-CN" sz="1400" dirty="0"/>
              <a:t>【</a:t>
            </a:r>
            <a:r>
              <a:rPr lang="zh-CN" altLang="en-US" sz="1400" dirty="0"/>
              <a:t>查看邀请函</a:t>
            </a:r>
            <a:r>
              <a:rPr lang="en-US" altLang="zh-CN" sz="1400" dirty="0"/>
              <a:t>】</a:t>
            </a:r>
            <a:r>
              <a:rPr lang="zh-CN" altLang="en-US" sz="1400" dirty="0"/>
              <a:t>按钮，可查看详细的邀请函信息</a:t>
            </a:r>
            <a:r>
              <a:rPr lang="en-US" altLang="zh-CN" sz="1400" dirty="0"/>
              <a:t>.</a:t>
            </a:r>
            <a:endParaRPr lang="en-US" altLang="zh-CN" sz="1400" dirty="0"/>
          </a:p>
        </p:txBody>
      </p:sp>
      <p:sp>
        <p:nvSpPr>
          <p:cNvPr id="7" name="文本框 6"/>
          <p:cNvSpPr txBox="1"/>
          <p:nvPr/>
        </p:nvSpPr>
        <p:spPr>
          <a:xfrm>
            <a:off x="734060" y="116205"/>
            <a:ext cx="535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2.4 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签约流程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-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学生应约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5481" y="1576065"/>
            <a:ext cx="7174911" cy="34439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060" y="116205"/>
            <a:ext cx="1726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目录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87824" y="915566"/>
            <a:ext cx="39684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CN" sz="2400" b="1" dirty="0">
              <a:solidFill>
                <a:srgbClr val="0070C0"/>
              </a:solidFill>
              <a:effectLst>
                <a:innerShdw blurRad="63500" dist="63500" dir="16200000">
                  <a:prstClr val="black">
                    <a:alpha val="2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n"/>
            </a:pPr>
            <a:r>
              <a:rPr kumimoji="1" lang="en-US" altLang="zh-CN" sz="2400" b="1" dirty="0">
                <a:solidFill>
                  <a:srgbClr val="0070C0"/>
                </a:solidFill>
                <a:effectLst>
                  <a:innerShdw blurRad="63500" dist="63500" dir="16200000">
                    <a:prstClr val="black">
                      <a:alpha val="2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kumimoji="1" lang="zh-CN" altLang="en-US" sz="2400" b="1" dirty="0">
                <a:solidFill>
                  <a:srgbClr val="0070C0"/>
                </a:solidFill>
                <a:effectLst>
                  <a:innerShdw blurRad="63500" dist="63500" dir="16200000">
                    <a:prstClr val="black">
                      <a:alpha val="2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、签约准备</a:t>
            </a:r>
            <a:endParaRPr kumimoji="1" lang="en-US" altLang="zh-CN" sz="2400" b="1" dirty="0">
              <a:solidFill>
                <a:srgbClr val="0070C0"/>
              </a:solidFill>
              <a:effectLst>
                <a:innerShdw blurRad="63500" dist="63500" dir="16200000">
                  <a:prstClr val="black">
                    <a:alpha val="2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n"/>
            </a:pPr>
            <a:endParaRPr kumimoji="1" lang="en-US" altLang="zh-CN" sz="2400" b="1" dirty="0">
              <a:solidFill>
                <a:srgbClr val="0070C0"/>
              </a:solidFill>
              <a:effectLst>
                <a:innerShdw blurRad="63500" dist="63500" dir="16200000">
                  <a:prstClr val="black">
                    <a:alpha val="2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n"/>
            </a:pPr>
            <a:endParaRPr kumimoji="1" lang="en-US" altLang="zh-CN" sz="2400" b="1" dirty="0">
              <a:solidFill>
                <a:srgbClr val="0070C0"/>
              </a:solidFill>
              <a:effectLst>
                <a:innerShdw blurRad="63500" dist="63500" dir="16200000">
                  <a:prstClr val="black">
                    <a:alpha val="2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n"/>
            </a:pPr>
            <a:r>
              <a:rPr kumimoji="1" lang="en-US" altLang="zh-CN" sz="2400" b="1" dirty="0">
                <a:solidFill>
                  <a:srgbClr val="0070C0"/>
                </a:solidFill>
                <a:effectLst>
                  <a:innerShdw blurRad="63500" dist="63500" dir="16200000">
                    <a:prstClr val="black">
                      <a:alpha val="2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kumimoji="1" lang="zh-CN" altLang="en-US" sz="2400" b="1" dirty="0">
                <a:solidFill>
                  <a:srgbClr val="0070C0"/>
                </a:solidFill>
                <a:effectLst>
                  <a:innerShdw blurRad="63500" dist="63500" dir="16200000">
                    <a:prstClr val="black">
                      <a:alpha val="2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、签约流程</a:t>
            </a:r>
            <a:endParaRPr kumimoji="1" lang="en-US" altLang="zh-CN" sz="2400" b="1" dirty="0">
              <a:solidFill>
                <a:srgbClr val="0070C0"/>
              </a:solidFill>
              <a:effectLst>
                <a:innerShdw blurRad="63500" dist="63500" dir="16200000">
                  <a:prstClr val="black">
                    <a:alpha val="2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n"/>
            </a:pPr>
            <a:endParaRPr kumimoji="1" lang="en-US" altLang="zh-CN" sz="2400" b="1" dirty="0">
              <a:solidFill>
                <a:srgbClr val="0070C0"/>
              </a:solidFill>
              <a:effectLst>
                <a:innerShdw blurRad="63500" dist="63500" dir="16200000">
                  <a:prstClr val="black">
                    <a:alpha val="2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n"/>
            </a:pPr>
            <a:endParaRPr kumimoji="1" lang="en-US" altLang="zh-CN" sz="2400" b="1" dirty="0">
              <a:solidFill>
                <a:srgbClr val="0070C0"/>
              </a:solidFill>
              <a:effectLst>
                <a:innerShdw blurRad="63500" dist="63500" dir="16200000">
                  <a:prstClr val="black">
                    <a:alpha val="2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n"/>
            </a:pPr>
            <a:r>
              <a:rPr kumimoji="1" lang="en-US" altLang="zh-CN" sz="2400" b="1" dirty="0">
                <a:solidFill>
                  <a:srgbClr val="0070C0"/>
                </a:solidFill>
                <a:effectLst>
                  <a:innerShdw blurRad="63500" dist="63500" dir="16200000">
                    <a:prstClr val="black">
                      <a:alpha val="2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kumimoji="1" lang="zh-CN" altLang="en-US" sz="2400" b="1" dirty="0">
                <a:solidFill>
                  <a:srgbClr val="0070C0"/>
                </a:solidFill>
                <a:effectLst>
                  <a:innerShdw blurRad="63500" dist="63500" dir="16200000">
                    <a:prstClr val="black">
                      <a:alpha val="2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、解约流程</a:t>
            </a:r>
            <a:endParaRPr kumimoji="1" lang="en-US" altLang="zh-CN" sz="2400" b="1" dirty="0">
              <a:solidFill>
                <a:srgbClr val="0070C0"/>
              </a:solidFill>
              <a:effectLst>
                <a:innerShdw blurRad="63500" dist="63500" dir="16200000">
                  <a:prstClr val="black">
                    <a:alpha val="2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n"/>
            </a:pPr>
            <a:endParaRPr kumimoji="1" lang="en-US" altLang="zh-CN" sz="2400" b="1" dirty="0">
              <a:solidFill>
                <a:srgbClr val="0070C0"/>
              </a:solidFill>
              <a:effectLst>
                <a:innerShdw blurRad="63500" dist="63500" dir="16200000">
                  <a:prstClr val="black">
                    <a:alpha val="2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kumimoji="1" lang="en-US" altLang="zh-CN" sz="2400" b="1" dirty="0">
              <a:solidFill>
                <a:srgbClr val="0070C0"/>
              </a:solidFill>
              <a:effectLst>
                <a:innerShdw blurRad="63500" dist="63500" dir="16200000">
                  <a:prstClr val="black">
                    <a:alpha val="2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9552" y="699542"/>
            <a:ext cx="7632847" cy="847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查看邀请函：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/>
              <a:t>在邀请函中，学生可查看完整的单位邀请及协议书约定信息，并进行同意</a:t>
            </a:r>
            <a:r>
              <a:rPr lang="en-US" altLang="zh-CN" sz="1400" dirty="0"/>
              <a:t>/</a:t>
            </a:r>
            <a:r>
              <a:rPr lang="zh-CN" altLang="en-US" sz="1400" dirty="0"/>
              <a:t>拒绝的操作。在同意签约时需勾选同意事项后再点击</a:t>
            </a:r>
            <a:r>
              <a:rPr lang="en-US" altLang="zh-CN" sz="1400" dirty="0"/>
              <a:t>【</a:t>
            </a:r>
            <a:r>
              <a:rPr lang="zh-CN" altLang="en-US" sz="1400" dirty="0"/>
              <a:t>现在签约</a:t>
            </a:r>
            <a:r>
              <a:rPr lang="en-US" altLang="zh-CN" sz="1400" dirty="0"/>
              <a:t>】</a:t>
            </a:r>
            <a:r>
              <a:rPr lang="zh-CN" altLang="en-US" sz="1400" dirty="0"/>
              <a:t>，完成应约流程。</a:t>
            </a:r>
            <a:endParaRPr lang="en-US" altLang="zh-CN" sz="1400" dirty="0"/>
          </a:p>
        </p:txBody>
      </p:sp>
      <p:sp>
        <p:nvSpPr>
          <p:cNvPr id="7" name="文本框 6"/>
          <p:cNvSpPr txBox="1"/>
          <p:nvPr/>
        </p:nvSpPr>
        <p:spPr>
          <a:xfrm>
            <a:off x="734060" y="116205"/>
            <a:ext cx="535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2.4 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签约流程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-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学生应约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921" y="1779662"/>
            <a:ext cx="5010159" cy="30259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596" y="1995686"/>
            <a:ext cx="3237860" cy="2351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9552" y="699542"/>
            <a:ext cx="7632847" cy="588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等待审核：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/>
              <a:t>学生应约后，需等待学院管理员、学校管理员审核，点击</a:t>
            </a:r>
            <a:r>
              <a:rPr lang="en-US" altLang="zh-CN" sz="1400" dirty="0"/>
              <a:t>【</a:t>
            </a:r>
            <a:r>
              <a:rPr lang="zh-CN" altLang="en-US" sz="1400" dirty="0"/>
              <a:t>查看详情</a:t>
            </a:r>
            <a:r>
              <a:rPr lang="en-US" altLang="zh-CN" sz="1400" dirty="0"/>
              <a:t>】</a:t>
            </a:r>
            <a:r>
              <a:rPr lang="zh-CN" altLang="en-US" sz="1400" dirty="0"/>
              <a:t>可查看签约详情。</a:t>
            </a:r>
            <a:endParaRPr lang="en-US" altLang="zh-CN" sz="1400" dirty="0"/>
          </a:p>
        </p:txBody>
      </p:sp>
      <p:sp>
        <p:nvSpPr>
          <p:cNvPr id="7" name="文本框 6"/>
          <p:cNvSpPr txBox="1"/>
          <p:nvPr/>
        </p:nvSpPr>
        <p:spPr>
          <a:xfrm>
            <a:off x="734060" y="116205"/>
            <a:ext cx="535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2.4 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签约流程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-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学生应约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6333" y="1491630"/>
            <a:ext cx="7179283" cy="329472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34060" y="116205"/>
            <a:ext cx="535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2.4 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签约流程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-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学生应约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9552" y="699542"/>
            <a:ext cx="7632847" cy="847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签约详情：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/>
              <a:t>可查看单位与学生的网签详情，并预览协议书样式，在未审核通过时，协议书中会有“打印无效 仅供预览”的水印字样，待校级审核通过后，水印才会去除。</a:t>
            </a:r>
            <a:endParaRPr lang="en-US" altLang="zh-CN" sz="1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933" y="1666152"/>
            <a:ext cx="5571785" cy="32884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347614"/>
            <a:ext cx="2655004" cy="35078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9552" y="699542"/>
            <a:ext cx="7632847" cy="588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单位收到学生应约短信</a:t>
            </a:r>
            <a:r>
              <a:rPr lang="en-US" altLang="zh-CN" sz="1400" b="1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邮件：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/>
              <a:t>学生同意应约后，单位可收到学生同意签约的短信和邮件。</a:t>
            </a:r>
            <a:endParaRPr lang="en-US" altLang="zh-CN" sz="1400" dirty="0"/>
          </a:p>
        </p:txBody>
      </p:sp>
      <p:sp>
        <p:nvSpPr>
          <p:cNvPr id="6" name="文本框 5"/>
          <p:cNvSpPr txBox="1"/>
          <p:nvPr/>
        </p:nvSpPr>
        <p:spPr>
          <a:xfrm>
            <a:off x="734060" y="116205"/>
            <a:ext cx="535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2.4 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签约流程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-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学生应约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552" y="1394566"/>
            <a:ext cx="7805548" cy="24607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224" y="3171132"/>
            <a:ext cx="3342857" cy="1580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9552" y="699542"/>
            <a:ext cx="7632847" cy="110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查看待审核的学生网签信息：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/>
              <a:t>在学院待审核列表中，选中学生点击</a:t>
            </a:r>
            <a:r>
              <a:rPr lang="en-US" altLang="zh-CN" sz="1400" dirty="0"/>
              <a:t>【</a:t>
            </a:r>
            <a:r>
              <a:rPr lang="zh-CN" altLang="en-US" sz="1400" dirty="0"/>
              <a:t>查看</a:t>
            </a:r>
            <a:r>
              <a:rPr lang="en-US" altLang="zh-CN" sz="1400" dirty="0"/>
              <a:t>】</a:t>
            </a:r>
            <a:r>
              <a:rPr lang="zh-CN" altLang="en-US" sz="1400" dirty="0"/>
              <a:t>按钮，可查看完整的签约信息。</a:t>
            </a:r>
            <a:endParaRPr lang="en-US" altLang="zh-CN" sz="1400" dirty="0"/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FF0000"/>
                </a:solidFill>
              </a:rPr>
              <a:t>注：院系管理员审核时，需注意单位不接收户档的情况，此时户档关系是根据学生选择的档案是否回原籍信息进行关联，回原籍时关联原籍信息，不回原籍时是学生自行填报的户档信息。</a:t>
            </a:r>
            <a:endParaRPr lang="en-US" altLang="zh-CN" sz="1400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4060" y="116205"/>
            <a:ext cx="535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2.5 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签约流程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-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学院审核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9136" y="1805294"/>
            <a:ext cx="6424259" cy="29266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b="6763"/>
          <a:stretch>
            <a:fillRect/>
          </a:stretch>
        </p:blipFill>
        <p:spPr>
          <a:xfrm>
            <a:off x="179512" y="2633905"/>
            <a:ext cx="4572000" cy="22421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9552" y="699542"/>
            <a:ext cx="7632847" cy="847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审核网签信息：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/>
              <a:t>查看学生网签信息，可进行签约审核通过</a:t>
            </a:r>
            <a:r>
              <a:rPr lang="en-US" altLang="zh-CN" sz="1400" dirty="0"/>
              <a:t>/</a:t>
            </a:r>
            <a:r>
              <a:rPr lang="zh-CN" altLang="en-US" sz="1400" dirty="0"/>
              <a:t>签约审核不通过的操作，审核不通过时需要填写不通过原因。</a:t>
            </a:r>
            <a:endParaRPr lang="en-US" altLang="zh-CN" sz="1400" dirty="0"/>
          </a:p>
        </p:txBody>
      </p:sp>
      <p:sp>
        <p:nvSpPr>
          <p:cNvPr id="7" name="文本框 6"/>
          <p:cNvSpPr txBox="1"/>
          <p:nvPr/>
        </p:nvSpPr>
        <p:spPr>
          <a:xfrm>
            <a:off x="734060" y="116205"/>
            <a:ext cx="535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2.5 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签约流程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-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学院审核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3144" y="1546762"/>
            <a:ext cx="7465662" cy="336796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316371"/>
            <a:ext cx="2952254" cy="1763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9552" y="699542"/>
            <a:ext cx="7632847" cy="588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协议书编号生成：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/>
              <a:t>院系管理员签约审核通过后，需等待校级管理员审核，点击协议书编号可查看协议书预览图。</a:t>
            </a:r>
            <a:endParaRPr lang="en-US" altLang="zh-CN" sz="1400" dirty="0"/>
          </a:p>
        </p:txBody>
      </p:sp>
      <p:sp>
        <p:nvSpPr>
          <p:cNvPr id="7" name="文本框 6"/>
          <p:cNvSpPr txBox="1"/>
          <p:nvPr/>
        </p:nvSpPr>
        <p:spPr>
          <a:xfrm>
            <a:off x="734060" y="116205"/>
            <a:ext cx="535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2.5 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签约流程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-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学院审核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552" y="1563638"/>
            <a:ext cx="6768752" cy="31875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1288229"/>
            <a:ext cx="2715496" cy="3587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9552" y="699542"/>
            <a:ext cx="7848872" cy="1367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查看待审核的学生网签信息：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/>
              <a:t>在学校待审核列表中，选中学生点击</a:t>
            </a:r>
            <a:r>
              <a:rPr lang="en-US" altLang="zh-CN" sz="1400" dirty="0"/>
              <a:t>【</a:t>
            </a:r>
            <a:r>
              <a:rPr lang="zh-CN" altLang="en-US" sz="1400" dirty="0"/>
              <a:t>查看</a:t>
            </a:r>
            <a:r>
              <a:rPr lang="en-US" altLang="zh-CN" sz="1400" dirty="0"/>
              <a:t>】</a:t>
            </a:r>
            <a:r>
              <a:rPr lang="zh-CN" altLang="en-US" sz="1400" dirty="0"/>
              <a:t>按钮，可查看完整的签约信息。</a:t>
            </a:r>
            <a:endParaRPr lang="en-US" altLang="zh-CN" sz="1400" dirty="0"/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FF0000"/>
                </a:solidFill>
              </a:rPr>
              <a:t>注：校级管理员审核时，也需注意单位不接收户档的情况，此时户档关系是根据学生选择的档案是否回原籍信息进行关联，回原籍时关联原籍信息，不回原籍时是学生自行填报的户档信息。</a:t>
            </a:r>
            <a:endParaRPr lang="en-US" altLang="zh-CN" sz="14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zh-CN" sz="1400" dirty="0"/>
          </a:p>
        </p:txBody>
      </p:sp>
      <p:sp>
        <p:nvSpPr>
          <p:cNvPr id="8" name="文本框 7"/>
          <p:cNvSpPr txBox="1"/>
          <p:nvPr/>
        </p:nvSpPr>
        <p:spPr>
          <a:xfrm>
            <a:off x="734060" y="116205"/>
            <a:ext cx="535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2.6 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签约流程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-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学校审核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7223" y="1856410"/>
            <a:ext cx="6199009" cy="28745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b="10212"/>
          <a:stretch>
            <a:fillRect/>
          </a:stretch>
        </p:blipFill>
        <p:spPr>
          <a:xfrm>
            <a:off x="197768" y="2715766"/>
            <a:ext cx="4572000" cy="21591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9552" y="699542"/>
            <a:ext cx="7632847" cy="847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审核网签信息：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/>
              <a:t>查看学生网签信息，可进行签约审核通过</a:t>
            </a:r>
            <a:r>
              <a:rPr lang="en-US" altLang="zh-CN" sz="1400" dirty="0"/>
              <a:t>/</a:t>
            </a:r>
            <a:r>
              <a:rPr lang="zh-CN" altLang="en-US" sz="1400" dirty="0"/>
              <a:t>签约审核不通过的操作，审核不通过时需要填写审核不通过原因。</a:t>
            </a:r>
            <a:endParaRPr lang="en-US" altLang="zh-CN" sz="1400" dirty="0"/>
          </a:p>
        </p:txBody>
      </p:sp>
      <p:sp>
        <p:nvSpPr>
          <p:cNvPr id="5" name="文本框 4"/>
          <p:cNvSpPr txBox="1"/>
          <p:nvPr/>
        </p:nvSpPr>
        <p:spPr>
          <a:xfrm>
            <a:off x="734060" y="116205"/>
            <a:ext cx="535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2.6 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签约流程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-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学校审核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5821" y="1546763"/>
            <a:ext cx="7434572" cy="34474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316371"/>
            <a:ext cx="2952254" cy="1763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9552" y="699542"/>
            <a:ext cx="7632847" cy="866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协议书生成：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/>
              <a:t>校级管理员签约审核通过后，网签信息</a:t>
            </a:r>
            <a:r>
              <a:rPr lang="zh-CN" altLang="en-US" sz="1400" b="1" dirty="0"/>
              <a:t>自动进入到就业信息上报、上传系统生成的电子协议书且审核状态为已完成</a:t>
            </a:r>
            <a:r>
              <a:rPr lang="zh-CN" altLang="en-US" sz="1400" dirty="0"/>
              <a:t>，可点击协议书编号查看完整毕业生协议书样式。</a:t>
            </a:r>
            <a:endParaRPr lang="en-US" altLang="zh-CN" sz="1400" dirty="0"/>
          </a:p>
        </p:txBody>
      </p:sp>
      <p:sp>
        <p:nvSpPr>
          <p:cNvPr id="7" name="文本框 6"/>
          <p:cNvSpPr txBox="1"/>
          <p:nvPr/>
        </p:nvSpPr>
        <p:spPr>
          <a:xfrm>
            <a:off x="734060" y="116205"/>
            <a:ext cx="535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2.6 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签约流程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-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学校审核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528" y="1553865"/>
            <a:ext cx="7164288" cy="33355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562" y="1281755"/>
            <a:ext cx="2772910" cy="36518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9552" y="699542"/>
            <a:ext cx="7632847" cy="847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/>
              <a:t>由学校最高权限管理员在</a:t>
            </a:r>
            <a:r>
              <a:rPr lang="en-US" altLang="zh-CN" sz="1400" dirty="0"/>
              <a:t>【</a:t>
            </a:r>
            <a:r>
              <a:rPr lang="zh-CN" altLang="en-US" sz="1400" dirty="0"/>
              <a:t>系统设置</a:t>
            </a:r>
            <a:r>
              <a:rPr lang="en-US" altLang="zh-CN" sz="1400" dirty="0"/>
              <a:t>】—【</a:t>
            </a:r>
            <a:r>
              <a:rPr lang="zh-CN" altLang="en-US" sz="1400" dirty="0"/>
              <a:t>权限设置</a:t>
            </a:r>
            <a:r>
              <a:rPr lang="en-US" altLang="zh-CN" sz="1400" dirty="0"/>
              <a:t>】</a:t>
            </a:r>
            <a:r>
              <a:rPr lang="zh-CN" altLang="en-US" sz="1400" dirty="0"/>
              <a:t>里进行分配，在角色列表中选择“校级管理员”（不同的学校，角色命名方式可能不一样，选校级角色即可），签约管理中的校级管理员权限可以全部分配。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4060" y="116205"/>
            <a:ext cx="4558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1.1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 签约准备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-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校级权限分配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60" y="1668434"/>
            <a:ext cx="7799166" cy="330644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9552" y="699542"/>
            <a:ext cx="7632847" cy="588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短信</a:t>
            </a:r>
            <a:r>
              <a:rPr lang="en-US" altLang="zh-CN" sz="1400" b="1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邮件提醒：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/>
              <a:t>学校审核通过后，学生和单位可收到审核通过的邮件及短信。</a:t>
            </a:r>
            <a:endParaRPr lang="en-US" altLang="zh-CN" sz="1400" dirty="0"/>
          </a:p>
        </p:txBody>
      </p:sp>
      <p:sp>
        <p:nvSpPr>
          <p:cNvPr id="5" name="文本框 4"/>
          <p:cNvSpPr txBox="1"/>
          <p:nvPr/>
        </p:nvSpPr>
        <p:spPr>
          <a:xfrm>
            <a:off x="734060" y="116205"/>
            <a:ext cx="535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2.6 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签约流程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-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学校审核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b="7909"/>
          <a:stretch>
            <a:fillRect/>
          </a:stretch>
        </p:blipFill>
        <p:spPr>
          <a:xfrm>
            <a:off x="570193" y="1595591"/>
            <a:ext cx="4593797" cy="160167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87673" y="1318592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学生收到邮件</a:t>
            </a:r>
            <a:endParaRPr lang="zh-CN" altLang="en-US" sz="1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0193" y="3260470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单位收到邮件</a:t>
            </a:r>
            <a:endParaRPr lang="zh-CN" altLang="en-US" sz="1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9" b="62052"/>
          <a:stretch>
            <a:fillRect/>
          </a:stretch>
        </p:blipFill>
        <p:spPr>
          <a:xfrm>
            <a:off x="5580111" y="3562937"/>
            <a:ext cx="2370493" cy="141595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622022"/>
            <a:ext cx="2370493" cy="132903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471036" y="1316626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学生收到短信</a:t>
            </a:r>
            <a:endParaRPr lang="zh-CN" altLang="en-US" sz="1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71036" y="3256447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单位</a:t>
            </a:r>
            <a:r>
              <a:rPr lang="zh-CN" alt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收到</a:t>
            </a:r>
            <a:r>
              <a:rPr lang="zh-CN" alt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短信</a:t>
            </a:r>
            <a:endParaRPr lang="zh-CN" altLang="en-US" sz="1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73" y="3637836"/>
            <a:ext cx="4585611" cy="140115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9552" y="699542"/>
            <a:ext cx="7632847" cy="866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/>
              <a:t>筛选审核已完成的学生或未上报的学生，勾选后点击</a:t>
            </a:r>
            <a:r>
              <a:rPr lang="en-US" altLang="zh-CN" sz="1400" dirty="0"/>
              <a:t>【</a:t>
            </a:r>
            <a:r>
              <a:rPr lang="zh-CN" altLang="en-US" sz="1400" dirty="0"/>
              <a:t>更多操作</a:t>
            </a:r>
            <a:r>
              <a:rPr lang="en-US" altLang="zh-CN" sz="1400" dirty="0"/>
              <a:t>】</a:t>
            </a:r>
            <a:r>
              <a:rPr lang="zh-CN" altLang="en-US" sz="1400" dirty="0"/>
              <a:t>中的</a:t>
            </a:r>
            <a:r>
              <a:rPr lang="en-US" altLang="zh-CN" sz="1400" dirty="0"/>
              <a:t>【</a:t>
            </a:r>
            <a:r>
              <a:rPr lang="zh-CN" altLang="en-US" sz="1400" dirty="0"/>
              <a:t>数据上报</a:t>
            </a:r>
            <a:r>
              <a:rPr lang="en-US" altLang="zh-CN" sz="1400" dirty="0"/>
              <a:t>】</a:t>
            </a:r>
            <a:r>
              <a:rPr lang="zh-CN" altLang="en-US" sz="1400" dirty="0"/>
              <a:t>功能，打开数据上报弹窗，选择“江苏省就业信息审核规则”，选择上报范围后，点击</a:t>
            </a:r>
            <a:r>
              <a:rPr lang="en-US" altLang="zh-CN" sz="1400" dirty="0"/>
              <a:t>【</a:t>
            </a:r>
            <a:r>
              <a:rPr lang="zh-CN" altLang="en-US" sz="1400" dirty="0"/>
              <a:t>开始上报</a:t>
            </a:r>
            <a:r>
              <a:rPr lang="en-US" altLang="zh-CN" sz="1400" dirty="0"/>
              <a:t>】</a:t>
            </a:r>
            <a:r>
              <a:rPr lang="zh-CN" altLang="en-US" sz="1400" dirty="0"/>
              <a:t>，上报成功可将派遣信息上报至派遣系统校级生源，同时</a:t>
            </a:r>
            <a:r>
              <a:rPr lang="zh-CN" altLang="en-US" sz="1400" b="1" dirty="0"/>
              <a:t>标记来源为网签</a:t>
            </a:r>
            <a:r>
              <a:rPr lang="zh-CN" altLang="en-US" sz="1400" dirty="0"/>
              <a:t>。</a:t>
            </a:r>
            <a:endParaRPr lang="en-US" altLang="zh-CN" sz="1400" dirty="0"/>
          </a:p>
        </p:txBody>
      </p:sp>
      <p:sp>
        <p:nvSpPr>
          <p:cNvPr id="7" name="文本框 6"/>
          <p:cNvSpPr txBox="1"/>
          <p:nvPr/>
        </p:nvSpPr>
        <p:spPr>
          <a:xfrm>
            <a:off x="734060" y="116205"/>
            <a:ext cx="535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2.7 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签约流程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-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上报派遣系统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3871" y="1584527"/>
            <a:ext cx="7164288" cy="28594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76" y="2556854"/>
            <a:ext cx="4309524" cy="2395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060" y="116205"/>
            <a:ext cx="535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3 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解约流程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22" name="矩形: 圆角 21"/>
          <p:cNvSpPr/>
          <p:nvPr/>
        </p:nvSpPr>
        <p:spPr>
          <a:xfrm>
            <a:off x="3131840" y="843558"/>
            <a:ext cx="2316382" cy="553741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发起解约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3131839" y="1702971"/>
            <a:ext cx="2316381" cy="521874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同意解约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3153371" y="2562383"/>
            <a:ext cx="2294845" cy="521874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学院审核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: 圆角 25"/>
          <p:cNvSpPr/>
          <p:nvPr/>
        </p:nvSpPr>
        <p:spPr>
          <a:xfrm>
            <a:off x="3162721" y="3421795"/>
            <a:ext cx="2285493" cy="521874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学校审核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139952" y="1317109"/>
            <a:ext cx="372542" cy="372542"/>
            <a:chOff x="2639770" y="418712"/>
            <a:chExt cx="372542" cy="372542"/>
          </a:xfrm>
        </p:grpSpPr>
        <p:sp>
          <p:nvSpPr>
            <p:cNvPr id="19" name="箭头: 下 18"/>
            <p:cNvSpPr/>
            <p:nvPr/>
          </p:nvSpPr>
          <p:spPr>
            <a:xfrm>
              <a:off x="2639770" y="418712"/>
              <a:ext cx="372542" cy="372542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箭头: 下 4"/>
            <p:cNvSpPr txBox="1"/>
            <p:nvPr/>
          </p:nvSpPr>
          <p:spPr>
            <a:xfrm>
              <a:off x="2723592" y="418712"/>
              <a:ext cx="204898" cy="280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600" kern="120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159638" y="2163202"/>
            <a:ext cx="372542" cy="372542"/>
            <a:chOff x="2639770" y="418712"/>
            <a:chExt cx="372542" cy="372542"/>
          </a:xfrm>
        </p:grpSpPr>
        <p:sp>
          <p:nvSpPr>
            <p:cNvPr id="33" name="箭头: 下 32"/>
            <p:cNvSpPr/>
            <p:nvPr/>
          </p:nvSpPr>
          <p:spPr>
            <a:xfrm>
              <a:off x="2639770" y="418712"/>
              <a:ext cx="372542" cy="372542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箭头: 下 4"/>
            <p:cNvSpPr txBox="1"/>
            <p:nvPr/>
          </p:nvSpPr>
          <p:spPr>
            <a:xfrm>
              <a:off x="2723592" y="418712"/>
              <a:ext cx="204898" cy="280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600" kern="1200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159638" y="3028332"/>
            <a:ext cx="372542" cy="372542"/>
            <a:chOff x="2639770" y="418712"/>
            <a:chExt cx="372542" cy="372542"/>
          </a:xfrm>
        </p:grpSpPr>
        <p:sp>
          <p:nvSpPr>
            <p:cNvPr id="36" name="箭头: 下 35"/>
            <p:cNvSpPr/>
            <p:nvPr/>
          </p:nvSpPr>
          <p:spPr>
            <a:xfrm>
              <a:off x="2639770" y="418712"/>
              <a:ext cx="372542" cy="372542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箭头: 下 4"/>
            <p:cNvSpPr txBox="1"/>
            <p:nvPr/>
          </p:nvSpPr>
          <p:spPr>
            <a:xfrm>
              <a:off x="2723592" y="418712"/>
              <a:ext cx="204898" cy="280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600" kern="1200"/>
            </a:p>
          </p:txBody>
        </p:sp>
      </p:grpSp>
      <p:sp>
        <p:nvSpPr>
          <p:cNvPr id="47" name="矩形: 圆角 46"/>
          <p:cNvSpPr/>
          <p:nvPr/>
        </p:nvSpPr>
        <p:spPr>
          <a:xfrm>
            <a:off x="1965325" y="4300220"/>
            <a:ext cx="5079365" cy="521970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系统自动清空就业信息上报，恢复学生网签资格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4199458" y="3905813"/>
            <a:ext cx="372542" cy="372542"/>
            <a:chOff x="2639770" y="418712"/>
            <a:chExt cx="372542" cy="372542"/>
          </a:xfrm>
        </p:grpSpPr>
        <p:sp>
          <p:nvSpPr>
            <p:cNvPr id="49" name="箭头: 下 48"/>
            <p:cNvSpPr/>
            <p:nvPr/>
          </p:nvSpPr>
          <p:spPr>
            <a:xfrm>
              <a:off x="2639770" y="418712"/>
              <a:ext cx="372542" cy="372542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箭头: 下 4"/>
            <p:cNvSpPr txBox="1"/>
            <p:nvPr/>
          </p:nvSpPr>
          <p:spPr>
            <a:xfrm>
              <a:off x="2723592" y="418712"/>
              <a:ext cx="204898" cy="280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600" kern="1200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060" y="116205"/>
            <a:ext cx="535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3.1 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解约流程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-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发起解约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39552" y="699542"/>
            <a:ext cx="7632847" cy="847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学生发起解约：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/>
              <a:t>学生可在解约办理模块中发起解约申请，</a:t>
            </a:r>
            <a:endParaRPr lang="en-US" altLang="zh-CN" sz="1400" dirty="0"/>
          </a:p>
          <a:p>
            <a:pPr>
              <a:lnSpc>
                <a:spcPct val="120000"/>
              </a:lnSpc>
            </a:pPr>
            <a:r>
              <a:rPr lang="zh-CN" altLang="en-US" sz="1400" dirty="0"/>
              <a:t>申请时需填写</a:t>
            </a:r>
            <a:r>
              <a:rPr lang="en-US" altLang="zh-CN" sz="1400" dirty="0"/>
              <a:t>200</a:t>
            </a:r>
            <a:r>
              <a:rPr lang="zh-CN" altLang="en-US" sz="1400" dirty="0"/>
              <a:t>字以内的解除原因，提交后等待同意解约。</a:t>
            </a:r>
            <a:endParaRPr lang="en-US" altLang="zh-CN" sz="1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b="7870"/>
          <a:stretch>
            <a:fillRect/>
          </a:stretch>
        </p:blipFill>
        <p:spPr>
          <a:xfrm>
            <a:off x="539552" y="1560389"/>
            <a:ext cx="7632848" cy="33717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123152"/>
            <a:ext cx="3328572" cy="2252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060" y="116205"/>
            <a:ext cx="535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3.1 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解约流程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-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发起解约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9552" y="699542"/>
            <a:ext cx="7632847" cy="588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单位收到短信</a:t>
            </a:r>
            <a:r>
              <a:rPr lang="en-US" altLang="zh-CN" sz="1400" b="1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邮件提醒：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/>
              <a:t>学生发起解约申请后，单位可收到学生发起解约的邮件和短信。</a:t>
            </a:r>
            <a:endParaRPr lang="en-US" altLang="zh-CN" sz="1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294" y="1353293"/>
            <a:ext cx="6695238" cy="28761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373" y="2993367"/>
            <a:ext cx="3333333" cy="1723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060" y="116205"/>
            <a:ext cx="535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3.1 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解约流程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-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发起解约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39552" y="699542"/>
            <a:ext cx="7632847" cy="847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单位发起解约：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/>
              <a:t>单位可在解约中心的已签约成功学生列表中，对学生发起解约申请，申请时需填写</a:t>
            </a:r>
            <a:r>
              <a:rPr lang="en-US" altLang="zh-CN" sz="1400" dirty="0"/>
              <a:t>200</a:t>
            </a:r>
            <a:r>
              <a:rPr lang="zh-CN" altLang="en-US" sz="1400" dirty="0"/>
              <a:t>字以内的解除原因，提交后等待同意解约。</a:t>
            </a:r>
            <a:endParaRPr lang="en-US" altLang="zh-CN" sz="1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5595" y="1546762"/>
            <a:ext cx="6840760" cy="335920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060" y="116205"/>
            <a:ext cx="535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3.1 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解约流程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-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发起解约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39552" y="699542"/>
            <a:ext cx="7632847" cy="588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学生收到短信</a:t>
            </a:r>
            <a:r>
              <a:rPr lang="en-US" altLang="zh-CN" sz="1400" b="1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邮件提醒：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/>
              <a:t>单位发起解约申请后，学生会收到单位发起解约的邮件和短信。</a:t>
            </a:r>
            <a:endParaRPr lang="en-US" altLang="zh-CN" sz="1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737" y="1371750"/>
            <a:ext cx="7351623" cy="22648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038" y="2881979"/>
            <a:ext cx="3333333" cy="167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060" y="116205"/>
            <a:ext cx="535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3.3 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解约流程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-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同意解约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39552" y="699542"/>
            <a:ext cx="7632847" cy="588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学生同意解约：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/>
              <a:t>单位发起解约申请后，学生可在解约办理模块中，查看解约详情，选择同意解约或暂不处理。</a:t>
            </a:r>
            <a:endParaRPr lang="en-US" altLang="zh-CN" sz="1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528" y="1560851"/>
            <a:ext cx="7434061" cy="34664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288229"/>
            <a:ext cx="3459305" cy="2445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060" y="116205"/>
            <a:ext cx="535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3.3 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解约流程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-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同意解约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39552" y="699542"/>
            <a:ext cx="7632847" cy="588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单位同意解约：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/>
              <a:t>学生发起解约申请后，单位可在就业中心模块中，查看解约详情，选择同意解约或暂不处理。</a:t>
            </a:r>
            <a:endParaRPr lang="en-US" altLang="zh-CN" sz="1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6154" y="1635646"/>
            <a:ext cx="6804248" cy="33377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065" y="1293190"/>
            <a:ext cx="3836383" cy="2745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060" y="116205"/>
            <a:ext cx="535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3.4 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解约流程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-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学院审核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39552" y="699542"/>
            <a:ext cx="7848872" cy="588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查看待审核的学生解约信息：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/>
              <a:t>无论是学生发起解约还是单位发起解约，在另一方同意后，都需要有学院管理员先进行解约审核。</a:t>
            </a:r>
            <a:endParaRPr lang="en-US" altLang="zh-CN" sz="14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3332" y="1308048"/>
            <a:ext cx="7812360" cy="36320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9552" y="699542"/>
            <a:ext cx="7632847" cy="1622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/>
              <a:t>由学校最高权限管理员在</a:t>
            </a:r>
            <a:r>
              <a:rPr lang="en-US" altLang="zh-CN" sz="1400" dirty="0"/>
              <a:t>【</a:t>
            </a:r>
            <a:r>
              <a:rPr lang="zh-CN" altLang="en-US" sz="1400" dirty="0"/>
              <a:t>系统设置</a:t>
            </a:r>
            <a:r>
              <a:rPr lang="en-US" altLang="zh-CN" sz="1400" dirty="0"/>
              <a:t>】—【</a:t>
            </a:r>
            <a:r>
              <a:rPr lang="zh-CN" altLang="en-US" sz="1400" dirty="0"/>
              <a:t>权限设置</a:t>
            </a:r>
            <a:r>
              <a:rPr lang="en-US" altLang="zh-CN" sz="1400" dirty="0"/>
              <a:t>】</a:t>
            </a:r>
            <a:r>
              <a:rPr lang="zh-CN" altLang="en-US" sz="1400" dirty="0"/>
              <a:t>里进行分配，在角色列表中选择“院系管理员”（不同的学校，角色命名方式可能不一样，选院系角色即可），签约管理中的院系管理员权限可如下图所示进行分配。</a:t>
            </a:r>
            <a:endParaRPr lang="zh-CN" altLang="en-US" sz="14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FF0000"/>
                </a:solidFill>
              </a:rPr>
              <a:t>注：“网签开放设置” 及“同步到就业方案” 功能不给学院开放，“签约开放列表”相关的</a:t>
            </a:r>
            <a:r>
              <a:rPr lang="en-US" altLang="zh-CN" sz="1400" dirty="0">
                <a:solidFill>
                  <a:srgbClr val="FF0000"/>
                </a:solidFill>
              </a:rPr>
              <a:t>4</a:t>
            </a:r>
            <a:r>
              <a:rPr lang="zh-CN" altLang="en-US" sz="1400" dirty="0">
                <a:solidFill>
                  <a:srgbClr val="FF0000"/>
                </a:solidFill>
              </a:rPr>
              <a:t>个功能一般情况下也不对学院开放，但如果学校采取的是院系管理制度，可将“签约开放”相关的</a:t>
            </a:r>
            <a:r>
              <a:rPr lang="en-US" altLang="zh-CN" sz="1400" dirty="0">
                <a:solidFill>
                  <a:srgbClr val="FF0000"/>
                </a:solidFill>
              </a:rPr>
              <a:t>4</a:t>
            </a:r>
            <a:r>
              <a:rPr lang="zh-CN" altLang="en-US" sz="1400" dirty="0">
                <a:solidFill>
                  <a:srgbClr val="FF0000"/>
                </a:solidFill>
              </a:rPr>
              <a:t>个功能开放给院系，由院系管理员自行决定是否给学生开放网签资格。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4060" y="116205"/>
            <a:ext cx="4558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1.1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 签约准备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-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院系权限分配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648" y="2325795"/>
            <a:ext cx="5832648" cy="263694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3722688" y="4011910"/>
            <a:ext cx="126657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060" y="116205"/>
            <a:ext cx="535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3.4 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解约流程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-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学院审核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39552" y="699542"/>
            <a:ext cx="7430804" cy="847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审核解约信息：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/>
              <a:t>查看学生解约信息，可进行解约审核通过</a:t>
            </a:r>
            <a:r>
              <a:rPr lang="en-US" altLang="zh-CN" sz="1400" dirty="0"/>
              <a:t>/</a:t>
            </a:r>
            <a:r>
              <a:rPr lang="zh-CN" altLang="en-US" sz="1400" dirty="0"/>
              <a:t>解约审核不通过的操作，审核不通过时需要填写审核不通过理由。</a:t>
            </a:r>
            <a:endParaRPr lang="en-US" altLang="zh-CN" sz="1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750" y="1546762"/>
            <a:ext cx="7430805" cy="33310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316371"/>
            <a:ext cx="2952254" cy="1763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060" y="116205"/>
            <a:ext cx="535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3.5 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解约流程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-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学校审核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39552" y="699542"/>
            <a:ext cx="7848872" cy="588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查看待审核的学生解约信息：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/>
              <a:t>学院解约审核通过后，需等待校级管理员进行审核，筛选学校待审的学生信息查看解约详情。</a:t>
            </a:r>
            <a:endParaRPr lang="en-US" altLang="zh-CN" sz="1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930" y="1288229"/>
            <a:ext cx="7924140" cy="368472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060" y="116205"/>
            <a:ext cx="535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3.5 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解约流程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-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学校审核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39552" y="699542"/>
            <a:ext cx="7430804" cy="847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审核解约信息：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/>
              <a:t>查看学生解约信息，可进行解约审核通过</a:t>
            </a:r>
            <a:r>
              <a:rPr lang="en-US" altLang="zh-CN" sz="1400" dirty="0"/>
              <a:t>/</a:t>
            </a:r>
            <a:r>
              <a:rPr lang="zh-CN" altLang="en-US" sz="1400" dirty="0"/>
              <a:t>解约审核不通过的操作，审核不通过时需要填写审核不通过理由 。</a:t>
            </a:r>
            <a:endParaRPr lang="en-US" altLang="zh-CN" sz="1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552" y="1547345"/>
            <a:ext cx="7560840" cy="34961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316371"/>
            <a:ext cx="2952254" cy="1763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9552" y="699542"/>
            <a:ext cx="7632847" cy="588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短信</a:t>
            </a:r>
            <a:r>
              <a:rPr lang="en-US" altLang="zh-CN" sz="1400" b="1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邮件提醒：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/>
              <a:t>学校解约审核通过后，学生和单位可收到审核通过的邮件及短信。</a:t>
            </a:r>
            <a:endParaRPr lang="en-US" altLang="zh-CN" sz="1400" dirty="0"/>
          </a:p>
        </p:txBody>
      </p:sp>
      <p:sp>
        <p:nvSpPr>
          <p:cNvPr id="5" name="文本框 4"/>
          <p:cNvSpPr txBox="1"/>
          <p:nvPr/>
        </p:nvSpPr>
        <p:spPr>
          <a:xfrm>
            <a:off x="734060" y="116205"/>
            <a:ext cx="535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3.5 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解约流程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学校审核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7673" y="1318592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学生收到邮件</a:t>
            </a:r>
            <a:endParaRPr lang="zh-CN" altLang="en-US" sz="1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0193" y="3230855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单位收到邮件</a:t>
            </a:r>
            <a:endParaRPr lang="zh-CN" altLang="en-US" sz="1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471036" y="1316626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学生收到短信</a:t>
            </a:r>
            <a:endParaRPr lang="zh-CN" altLang="en-US" sz="1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71036" y="3154721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单位收到短信</a:t>
            </a:r>
            <a:endParaRPr lang="zh-CN" altLang="en-US" sz="1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673" y="1579911"/>
            <a:ext cx="4186901" cy="166587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r="5266"/>
          <a:stretch>
            <a:fillRect/>
          </a:stretch>
        </p:blipFill>
        <p:spPr>
          <a:xfrm>
            <a:off x="587673" y="3498533"/>
            <a:ext cx="4186901" cy="14814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036" y="1622022"/>
            <a:ext cx="3046387" cy="14577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940" y="3447255"/>
            <a:ext cx="3046387" cy="1566714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060" y="116205"/>
            <a:ext cx="535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3.6 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解约流程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-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学生恢复网签资格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39552" y="699542"/>
            <a:ext cx="7430804" cy="588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/>
              <a:t>校级解约审核通过后，系统自动清空就业信息上报中的数据，并恢复学生网签资格，学生可重新应约。</a:t>
            </a:r>
            <a:endParaRPr lang="zh-CN" altLang="en-US" sz="1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0802" y="1295627"/>
            <a:ext cx="7308304" cy="3443122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060" y="116205"/>
            <a:ext cx="535010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4 </a:t>
            </a:r>
            <a:r>
              <a:rPr 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常见问题及解决方法</a:t>
            </a:r>
            <a:endParaRPr lang="zh-CN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6580" y="719455"/>
            <a:ext cx="763016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latinLnBrk="0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en-US" altLang="zh-CN" b="1" dirty="0">
                <a:sym typeface="+mn-ea"/>
              </a:rPr>
              <a:t>1</a:t>
            </a:r>
            <a:r>
              <a:rPr lang="zh-CN" altLang="zh-CN" b="1" dirty="0">
                <a:sym typeface="+mn-ea"/>
              </a:rPr>
              <a:t>、目前哪些系统操作由院系管理员来完成？</a:t>
            </a:r>
            <a:endParaRPr lang="zh-CN" altLang="zh-CN" dirty="0"/>
          </a:p>
          <a:p>
            <a:pPr indent="457200" latinLnBrk="0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zh-CN" dirty="0">
                <a:solidFill>
                  <a:schemeClr val="bg2">
                    <a:lumMod val="50000"/>
                  </a:schemeClr>
                </a:solidFill>
                <a:sym typeface="+mn-ea"/>
              </a:rPr>
              <a:t>主要包括生源信息（院系管理员审核）、推荐表（填写评语、推荐表审核）、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sym typeface="+mn-ea"/>
              </a:rPr>
              <a:t>签约审核</a:t>
            </a:r>
            <a:r>
              <a:rPr lang="zh-CN" altLang="zh-CN" dirty="0">
                <a:solidFill>
                  <a:schemeClr val="bg2">
                    <a:lumMod val="50000"/>
                  </a:schemeClr>
                </a:solidFill>
                <a:sym typeface="+mn-ea"/>
              </a:rPr>
              <a:t>（院系管理员审核） 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sym typeface="+mn-ea"/>
              </a:rPr>
              <a:t>、</a:t>
            </a:r>
            <a:r>
              <a:rPr lang="zh-CN" altLang="zh-CN" dirty="0">
                <a:solidFill>
                  <a:schemeClr val="bg2">
                    <a:lumMod val="50000"/>
                  </a:schemeClr>
                </a:solidFill>
                <a:sym typeface="+mn-ea"/>
              </a:rPr>
              <a:t>解约审核（院系管理员审核）。目前生源信息的添加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sym typeface="+mn-ea"/>
              </a:rPr>
              <a:t>/</a:t>
            </a:r>
            <a:r>
              <a:rPr lang="zh-CN" altLang="zh-CN" dirty="0">
                <a:solidFill>
                  <a:schemeClr val="bg2">
                    <a:lumMod val="50000"/>
                  </a:schemeClr>
                </a:solidFill>
                <a:sym typeface="+mn-ea"/>
              </a:rPr>
              <a:t>修改均由校级管理员操作，院系管理员无此权限；</a:t>
            </a:r>
            <a:endParaRPr lang="zh-CN" altLang="zh-CN" dirty="0">
              <a:solidFill>
                <a:schemeClr val="bg2">
                  <a:lumMod val="50000"/>
                </a:schemeClr>
              </a:solidFill>
            </a:endParaRPr>
          </a:p>
          <a:p>
            <a:pPr indent="457200" latinLnBrk="0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en-US" altLang="zh-CN" dirty="0">
                <a:sym typeface="+mn-ea"/>
              </a:rPr>
              <a:t> </a:t>
            </a:r>
            <a:endParaRPr lang="zh-CN" altLang="zh-CN" dirty="0"/>
          </a:p>
          <a:p>
            <a:pPr indent="457200" latinLnBrk="0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en-US" altLang="zh-CN" b="1" dirty="0">
                <a:sym typeface="+mn-ea"/>
              </a:rPr>
              <a:t>2</a:t>
            </a:r>
            <a:r>
              <a:rPr lang="zh-CN" altLang="zh-CN" b="1" dirty="0">
                <a:sym typeface="+mn-ea"/>
              </a:rPr>
              <a:t>、目前就业系统的就业管理相关的工作流程？</a:t>
            </a:r>
            <a:endParaRPr lang="zh-CN" altLang="zh-CN" dirty="0"/>
          </a:p>
          <a:p>
            <a:pPr indent="457200" latinLnBrk="0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zh-CN" sz="1800" dirty="0">
                <a:solidFill>
                  <a:schemeClr val="bg2">
                    <a:lumMod val="50000"/>
                  </a:schemeClr>
                </a:solidFill>
                <a:sym typeface="+mn-ea"/>
              </a:rPr>
              <a:t>生源信息（校级管理员导入基础数据→学生核对生源信息→学院审核→学校审核）</a:t>
            </a:r>
            <a:endParaRPr lang="zh-CN" altLang="zh-CN" sz="1800" dirty="0">
              <a:solidFill>
                <a:schemeClr val="bg2">
                  <a:lumMod val="50000"/>
                </a:schemeClr>
              </a:solidFill>
            </a:endParaRPr>
          </a:p>
          <a:p>
            <a:pPr indent="457200" latinLnBrk="0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zh-CN" sz="1800" dirty="0">
                <a:solidFill>
                  <a:schemeClr val="bg2">
                    <a:lumMod val="50000"/>
                  </a:schemeClr>
                </a:solidFill>
                <a:sym typeface="+mn-ea"/>
              </a:rPr>
              <a:t>推荐表（学生注册推荐表→学院审核→学校打印盖章）</a:t>
            </a:r>
            <a:endParaRPr lang="zh-CN" altLang="zh-CN" sz="1800" dirty="0">
              <a:solidFill>
                <a:schemeClr val="bg2">
                  <a:lumMod val="50000"/>
                </a:schemeClr>
              </a:solidFill>
            </a:endParaRPr>
          </a:p>
          <a:p>
            <a:pPr indent="457200" latinLnBrk="0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zh-CN" sz="1800" dirty="0">
                <a:solidFill>
                  <a:schemeClr val="bg2">
                    <a:lumMod val="50000"/>
                  </a:schemeClr>
                </a:solidFill>
                <a:sym typeface="+mn-ea"/>
              </a:rPr>
              <a:t>网上签约（单位签约邀请→学生应约→学院审核→学校审核</a:t>
            </a:r>
            <a:r>
              <a:rPr lang="zh-CN" altLang="zh-CN" sz="1800" dirty="0">
                <a:solidFill>
                  <a:schemeClr val="bg2">
                    <a:lumMod val="50000"/>
                  </a:schemeClr>
                </a:solidFill>
                <a:sym typeface="+mn-ea"/>
              </a:rPr>
              <a:t>→数据上报</a:t>
            </a:r>
            <a:r>
              <a:rPr lang="zh-CN" altLang="zh-CN" sz="1800" dirty="0">
                <a:solidFill>
                  <a:schemeClr val="bg2">
                    <a:lumMod val="50000"/>
                  </a:schemeClr>
                </a:solidFill>
                <a:sym typeface="+mn-ea"/>
              </a:rPr>
              <a:t>）</a:t>
            </a:r>
            <a:endParaRPr lang="zh-CN" altLang="zh-CN" sz="1800" dirty="0">
              <a:solidFill>
                <a:schemeClr val="bg2">
                  <a:lumMod val="50000"/>
                </a:schemeClr>
              </a:solidFill>
            </a:endParaRPr>
          </a:p>
          <a:p>
            <a:pPr indent="457200" latinLnBrk="0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zh-CN" sz="1800" dirty="0">
                <a:solidFill>
                  <a:schemeClr val="bg2">
                    <a:lumMod val="50000"/>
                  </a:schemeClr>
                </a:solidFill>
                <a:sym typeface="+mn-ea"/>
              </a:rPr>
              <a:t>网上解约（单位/学生发起解约→另一方同意解约→学院审核→学校审核→清空就业数据、恢复网签资格）</a:t>
            </a:r>
            <a:endParaRPr lang="zh-CN" altLang="zh-CN" sz="18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altLang="zh-CN" dirty="0"/>
          </a:p>
          <a:p>
            <a:endParaRPr lang="zh-CN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060" y="116205"/>
            <a:ext cx="535010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4 </a:t>
            </a:r>
            <a:r>
              <a:rPr 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常见问题及解决方法</a:t>
            </a:r>
            <a:endParaRPr lang="zh-CN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6580" y="719455"/>
            <a:ext cx="752411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latinLnBrk="0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en-US" altLang="zh-CN" b="1" dirty="0">
                <a:sym typeface="+mn-ea"/>
              </a:rPr>
              <a:t>3</a:t>
            </a:r>
            <a:r>
              <a:rPr lang="zh-CN" altLang="zh-CN" b="1" dirty="0">
                <a:sym typeface="+mn-ea"/>
              </a:rPr>
              <a:t>、单位发送了签约邀请，但发现邀约信息有错误，</a:t>
            </a:r>
            <a:r>
              <a:rPr lang="zh-CN" altLang="en-US" b="1" dirty="0">
                <a:sym typeface="+mn-ea"/>
              </a:rPr>
              <a:t>该</a:t>
            </a:r>
            <a:r>
              <a:rPr lang="zh-CN" altLang="zh-CN" b="1" dirty="0">
                <a:sym typeface="+mn-ea"/>
              </a:rPr>
              <a:t>如何操作？</a:t>
            </a:r>
            <a:endParaRPr lang="zh-CN" altLang="zh-CN" dirty="0"/>
          </a:p>
          <a:p>
            <a:pPr indent="457200" latinLnBrk="0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zh-CN" dirty="0">
                <a:solidFill>
                  <a:schemeClr val="bg2">
                    <a:lumMod val="50000"/>
                  </a:schemeClr>
                </a:solidFill>
                <a:sym typeface="+mn-ea"/>
              </a:rPr>
              <a:t>若学生未应约，单位点击“修改邀约”来修改相关信息，学生同意邀约即可；</a:t>
            </a:r>
            <a:endParaRPr lang="zh-CN" altLang="zh-CN" dirty="0">
              <a:solidFill>
                <a:schemeClr val="bg2">
                  <a:lumMod val="50000"/>
                </a:schemeClr>
              </a:solidFill>
            </a:endParaRPr>
          </a:p>
          <a:p>
            <a:pPr indent="457200" latinLnBrk="0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zh-CN" dirty="0">
                <a:solidFill>
                  <a:schemeClr val="bg2">
                    <a:lumMod val="50000"/>
                  </a:schemeClr>
                </a:solidFill>
                <a:sym typeface="+mn-ea"/>
              </a:rPr>
              <a:t>若学生已应约，单位点击“修改邀约”来修改相关信息，学生同意修改，即更新电子协议书，学生不同意修改，则保持现有电子协议书不变；</a:t>
            </a:r>
            <a:endParaRPr lang="zh-CN" altLang="zh-CN" dirty="0">
              <a:solidFill>
                <a:schemeClr val="bg2">
                  <a:lumMod val="50000"/>
                </a:schemeClr>
              </a:solidFill>
            </a:endParaRPr>
          </a:p>
          <a:p>
            <a:pPr indent="457200" latinLnBrk="0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zh-CN" dirty="0">
                <a:solidFill>
                  <a:schemeClr val="bg2">
                    <a:lumMod val="50000"/>
                  </a:schemeClr>
                </a:solidFill>
                <a:sym typeface="+mn-ea"/>
              </a:rPr>
              <a:t>若学院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sym typeface="+mn-ea"/>
              </a:rPr>
              <a:t>/</a:t>
            </a:r>
            <a:r>
              <a:rPr lang="zh-CN" altLang="zh-CN" dirty="0">
                <a:solidFill>
                  <a:schemeClr val="bg2">
                    <a:lumMod val="50000"/>
                  </a:schemeClr>
                </a:solidFill>
                <a:sym typeface="+mn-ea"/>
              </a:rPr>
              <a:t>学校已审核，可直接申请解约，解约完成后重新签约。</a:t>
            </a:r>
            <a:endParaRPr lang="zh-CN" altLang="zh-CN" dirty="0">
              <a:solidFill>
                <a:schemeClr val="bg2">
                  <a:lumMod val="50000"/>
                </a:schemeClr>
              </a:solidFill>
              <a:sym typeface="+mn-ea"/>
            </a:endParaRPr>
          </a:p>
          <a:p>
            <a:pPr indent="457200" latinLnBrk="0"/>
            <a:r>
              <a:rPr lang="en-US" altLang="zh-CN" b="1" dirty="0">
                <a:sym typeface="+mn-ea"/>
              </a:rPr>
              <a:t>4</a:t>
            </a:r>
            <a:r>
              <a:rPr lang="zh-CN" altLang="zh-CN" b="1" dirty="0">
                <a:sym typeface="+mn-ea"/>
              </a:rPr>
              <a:t>、单位发起邀约后，学生拒绝了该邀约，是否能重新发送邀约？</a:t>
            </a:r>
            <a:endParaRPr lang="zh-CN" altLang="zh-CN" dirty="0"/>
          </a:p>
          <a:p>
            <a:pPr indent="457200" latinLnBrk="0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zh-CN" dirty="0">
                <a:solidFill>
                  <a:schemeClr val="bg2">
                    <a:lumMod val="50000"/>
                  </a:schemeClr>
                </a:solidFill>
                <a:sym typeface="+mn-ea"/>
              </a:rPr>
              <a:t>可以。只要单位和学生没有存在待处理的邀约，单位可向发送邀约。</a:t>
            </a:r>
            <a:endParaRPr lang="zh-CN" altLang="zh-CN" dirty="0">
              <a:solidFill>
                <a:schemeClr val="bg2">
                  <a:lumMod val="50000"/>
                </a:schemeClr>
              </a:solidFill>
              <a:sym typeface="+mn-ea"/>
            </a:endParaRPr>
          </a:p>
          <a:p>
            <a:pPr indent="457200" latinLnBrk="0"/>
            <a:r>
              <a:rPr lang="en-US" altLang="zh-CN" b="1" dirty="0">
                <a:sym typeface="+mn-ea"/>
              </a:rPr>
              <a:t>5</a:t>
            </a:r>
            <a:r>
              <a:rPr lang="zh-CN" altLang="zh-CN" b="1" dirty="0">
                <a:sym typeface="+mn-ea"/>
              </a:rPr>
              <a:t>、学生登录系统后，无法进入网上签约模块，</a:t>
            </a:r>
            <a:r>
              <a:rPr lang="zh-CN" altLang="en-US" b="1" dirty="0">
                <a:sym typeface="+mn-ea"/>
              </a:rPr>
              <a:t>该</a:t>
            </a:r>
            <a:r>
              <a:rPr lang="zh-CN" altLang="zh-CN" b="1" dirty="0">
                <a:sym typeface="+mn-ea"/>
              </a:rPr>
              <a:t>如何处理？</a:t>
            </a:r>
            <a:endParaRPr lang="zh-CN" altLang="zh-CN" dirty="0"/>
          </a:p>
          <a:p>
            <a:pPr indent="457200" latinLnBrk="0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zh-CN" dirty="0">
                <a:solidFill>
                  <a:schemeClr val="bg2">
                    <a:lumMod val="50000"/>
                  </a:schemeClr>
                </a:solidFill>
                <a:sym typeface="+mn-ea"/>
              </a:rPr>
              <a:t>这种情况的是由于其生源未完成核对，或者该学生网签资格已被锁定（包括定向生、委培或已发放纸质协议书被锁定网签资格）。</a:t>
            </a:r>
            <a:endParaRPr lang="zh-CN" altLang="zh-CN" dirty="0">
              <a:solidFill>
                <a:schemeClr val="bg2">
                  <a:lumMod val="50000"/>
                </a:schemeClr>
              </a:solidFill>
              <a:sym typeface="+mn-ea"/>
            </a:endParaRPr>
          </a:p>
          <a:p>
            <a:pPr indent="457200" latinLnBrk="0"/>
            <a:r>
              <a:rPr lang="en-US" altLang="zh-CN" b="1" dirty="0">
                <a:sym typeface="+mn-ea"/>
              </a:rPr>
              <a:t>6</a:t>
            </a:r>
            <a:r>
              <a:rPr lang="zh-CN" altLang="en-US" b="1" dirty="0">
                <a:sym typeface="+mn-ea"/>
              </a:rPr>
              <a:t>、学院</a:t>
            </a:r>
            <a:r>
              <a:rPr lang="en-US" altLang="zh-CN" b="1" dirty="0">
                <a:sym typeface="+mn-ea"/>
              </a:rPr>
              <a:t>/</a:t>
            </a:r>
            <a:r>
              <a:rPr lang="zh-CN" altLang="en-US" b="1" dirty="0">
                <a:sym typeface="+mn-ea"/>
              </a:rPr>
              <a:t>学校管理员审核时出现“</a:t>
            </a:r>
            <a:r>
              <a:rPr lang="zh-CN" altLang="en-US" dirty="0">
                <a:sym typeface="+mn-ea"/>
              </a:rPr>
              <a:t>暂未生成协议书编号，请处理</a:t>
            </a:r>
            <a:r>
              <a:rPr lang="zh-CN" altLang="en-US" b="1" dirty="0">
                <a:sym typeface="+mn-ea"/>
              </a:rPr>
              <a:t>”，该如何操作？</a:t>
            </a:r>
            <a:endParaRPr lang="en-US" altLang="zh-CN" b="1" dirty="0"/>
          </a:p>
          <a:p>
            <a:pPr indent="457200" latinLnBrk="0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sym typeface="+mn-ea"/>
              </a:rPr>
              <a:t>学生推荐表尚未审核通过，请先审核通过推荐表。</a:t>
            </a:r>
            <a:endParaRPr lang="en-US" altLang="zh-CN" dirty="0">
              <a:solidFill>
                <a:schemeClr val="bg2">
                  <a:lumMod val="50000"/>
                </a:schemeClr>
              </a:solidFill>
            </a:endParaRPr>
          </a:p>
          <a:p>
            <a:pPr indent="457200" latinLnBrk="0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endParaRPr lang="zh-CN" altLang="zh-CN" dirty="0">
              <a:solidFill>
                <a:schemeClr val="bg2">
                  <a:lumMod val="50000"/>
                </a:schemeClr>
              </a:solidFill>
            </a:endParaRPr>
          </a:p>
          <a:p>
            <a:pPr indent="457200" latinLnBrk="0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endParaRPr lang="zh-CN" altLang="zh-CN" dirty="0">
              <a:solidFill>
                <a:schemeClr val="bg2">
                  <a:lumMod val="50000"/>
                </a:schemeClr>
              </a:solidFill>
            </a:endParaRPr>
          </a:p>
          <a:p>
            <a:pPr indent="457200" latinLnBrk="0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endParaRPr lang="zh-CN" altLang="zh-CN" dirty="0">
              <a:solidFill>
                <a:schemeClr val="bg2">
                  <a:lumMod val="50000"/>
                </a:schemeClr>
              </a:solidFill>
              <a:sym typeface="+mn-ea"/>
            </a:endParaRPr>
          </a:p>
          <a:p>
            <a:pPr indent="457200" latinLnBrk="0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endParaRPr lang="zh-CN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060" y="116205"/>
            <a:ext cx="535010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4 </a:t>
            </a:r>
            <a:r>
              <a:rPr 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常见问题及解决方法</a:t>
            </a:r>
            <a:endParaRPr lang="zh-CN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6580" y="719455"/>
            <a:ext cx="752411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latinLnBrk="0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en-US" altLang="zh-CN" b="1" dirty="0">
                <a:sym typeface="+mn-ea"/>
              </a:rPr>
              <a:t>7</a:t>
            </a:r>
            <a:r>
              <a:rPr lang="zh-CN" altLang="en-US" b="1" dirty="0">
                <a:sym typeface="+mn-ea"/>
              </a:rPr>
              <a:t>、单位邀约找不到学生？</a:t>
            </a:r>
            <a:endParaRPr lang="en-US" altLang="zh-CN" b="1" dirty="0"/>
          </a:p>
          <a:p>
            <a:pPr indent="457200" latinLnBrk="0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sym typeface="+mn-ea"/>
              </a:rPr>
              <a:t>首先确认单位邀约时输入的学生毕业届、姓名、身份证号（手机号）是否正确，如果正确，请检查该生是否在当前毕业届；</a:t>
            </a:r>
            <a:endParaRPr lang="en-US" altLang="zh-CN" dirty="0">
              <a:solidFill>
                <a:schemeClr val="bg2">
                  <a:lumMod val="50000"/>
                </a:schemeClr>
              </a:solidFill>
            </a:endParaRPr>
          </a:p>
          <a:p>
            <a:pPr indent="457200" latinLnBrk="0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en-US" altLang="zh-CN" b="1" dirty="0">
                <a:sym typeface="+mn-ea"/>
              </a:rPr>
              <a:t>8</a:t>
            </a:r>
            <a:r>
              <a:rPr lang="zh-CN" altLang="en-US" b="1" dirty="0">
                <a:sym typeface="+mn-ea"/>
              </a:rPr>
              <a:t>、单位邀约成功，学生无法应约？</a:t>
            </a:r>
            <a:endParaRPr lang="en-US" altLang="zh-CN" b="1" dirty="0"/>
          </a:p>
          <a:p>
            <a:pPr indent="457200" latinLnBrk="0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sym typeface="+mn-ea"/>
              </a:rPr>
              <a:t>请检查该生网签资格是否开放；就业信息上报中是否已审核通过（主要针对往届生已填写就业数据转移到应届，就业数据未清空）。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pPr indent="457200" latinLnBrk="0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en-US" altLang="zh-CN" b="1" dirty="0">
                <a:sym typeface="+mn-ea"/>
              </a:rPr>
              <a:t>9</a:t>
            </a:r>
            <a:r>
              <a:rPr lang="zh-CN" altLang="en-US" b="1" dirty="0">
                <a:sym typeface="+mn-ea"/>
              </a:rPr>
              <a:t>、学生首次登录网签系统，发现手机号有误？</a:t>
            </a:r>
            <a:endParaRPr lang="en-US" altLang="zh-CN" b="1" dirty="0"/>
          </a:p>
          <a:p>
            <a:pPr indent="457200" latinLnBrk="0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sym typeface="+mn-ea"/>
              </a:rPr>
              <a:t>联系辅导员，在生源信息中修改手机号；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pPr indent="457200" latinLnBrk="0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en-US" altLang="zh-CN" b="1" dirty="0">
                <a:sym typeface="+mn-ea"/>
              </a:rPr>
              <a:t>10</a:t>
            </a:r>
            <a:r>
              <a:rPr lang="zh-CN" altLang="en-US" b="1" dirty="0">
                <a:sym typeface="+mn-ea"/>
              </a:rPr>
              <a:t>、学生首次登录网签系统，收不到验证码？</a:t>
            </a:r>
            <a:endParaRPr lang="en-US" altLang="zh-CN" b="1" dirty="0"/>
          </a:p>
          <a:p>
            <a:pPr indent="457200" latinLnBrk="0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sym typeface="+mn-ea"/>
              </a:rPr>
              <a:t>如果学生收不到，可以检查是否开启拦截，重启手机，如果依然收不到，管理员可以在签约开放列表中查看学生短信验证码。</a:t>
            </a:r>
            <a:endParaRPr lang="zh-CN" altLang="en-US" dirty="0">
              <a:solidFill>
                <a:schemeClr val="bg2">
                  <a:lumMod val="50000"/>
                </a:schemeClr>
              </a:solidFill>
              <a:sym typeface="+mn-ea"/>
            </a:endParaRPr>
          </a:p>
          <a:p>
            <a:pPr indent="457200" latinLnBrk="0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en-US" altLang="zh-CN" b="1"/>
              <a:t>11</a:t>
            </a:r>
            <a:r>
              <a:rPr lang="zh-CN" altLang="en-US" b="1"/>
              <a:t>、是否允许解约以及解约次数的配置</a:t>
            </a:r>
            <a:endParaRPr lang="zh-CN" altLang="en-US" b="1"/>
          </a:p>
          <a:p>
            <a:pPr indent="457200" algn="l" latinLnBrk="0"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</a:rPr>
              <a:t>解约次数的设置，在学校的管理后台，功能配置中设定</a:t>
            </a:r>
            <a:endParaRPr lang="zh-CN" alt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pPr indent="457200" latinLnBrk="0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endParaRPr lang="zh-CN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59460" y="103505"/>
            <a:ext cx="69081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结束</a:t>
            </a:r>
            <a:endParaRPr lang="zh-CN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71590" y="1848475"/>
            <a:ext cx="58008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800" b="1" dirty="0">
                <a:solidFill>
                  <a:srgbClr val="0070C0"/>
                </a:solidFill>
                <a:effectLst>
                  <a:innerShdw blurRad="63500" dist="63500" dir="16200000">
                    <a:prstClr val="black">
                      <a:alpha val="20000"/>
                    </a:prstClr>
                  </a:innerShdw>
                </a:effectLst>
                <a:latin typeface="+mj-lt"/>
                <a:ea typeface="微软雅黑" panose="020B0503020204020204" pitchFamily="34" charset="-122"/>
                <a:cs typeface="微软雅黑" panose="020B0503020204020204" pitchFamily="34" charset="-122"/>
              </a:rPr>
              <a:t>THANK</a:t>
            </a:r>
            <a:r>
              <a:rPr kumimoji="1" lang="zh-CN" altLang="en-US" sz="8800" b="1" dirty="0">
                <a:solidFill>
                  <a:srgbClr val="0070C0"/>
                </a:solidFill>
                <a:effectLst>
                  <a:innerShdw blurRad="63500" dist="63500" dir="16200000">
                    <a:prstClr val="black">
                      <a:alpha val="20000"/>
                    </a:prstClr>
                  </a:innerShdw>
                </a:effectLst>
                <a:latin typeface="+mj-lt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8800" b="1" dirty="0">
                <a:solidFill>
                  <a:srgbClr val="0070C0"/>
                </a:solidFill>
                <a:effectLst>
                  <a:innerShdw blurRad="63500" dist="63500" dir="16200000">
                    <a:prstClr val="black">
                      <a:alpha val="20000"/>
                    </a:prstClr>
                  </a:innerShdw>
                </a:effectLst>
                <a:latin typeface="+mj-lt"/>
                <a:ea typeface="微软雅黑" panose="020B0503020204020204" pitchFamily="34" charset="-122"/>
                <a:cs typeface="微软雅黑" panose="020B0503020204020204" pitchFamily="34" charset="-122"/>
              </a:rPr>
              <a:t>YOU</a:t>
            </a:r>
            <a:endParaRPr kumimoji="1" lang="zh-CN" altLang="en-US" sz="8800" b="1" dirty="0">
              <a:solidFill>
                <a:srgbClr val="0070C0"/>
              </a:solidFill>
              <a:effectLst>
                <a:innerShdw blurRad="63500" dist="63500" dir="16200000">
                  <a:prstClr val="black">
                    <a:alpha val="20000"/>
                  </a:prstClr>
                </a:innerShdw>
              </a:effectLst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060" y="116205"/>
            <a:ext cx="4558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1.2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 签约准备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-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网签功能开放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9552" y="699542"/>
            <a:ext cx="7632847" cy="588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/>
              <a:t>网签系统开放是按届进行的，我们可以选择是否开放电子签约、纸质签约和其他去向功能；开始时间和结束时间是用来设定学生可以签约网签的时间。</a:t>
            </a:r>
            <a:endParaRPr lang="zh-CN" altLang="en-US" sz="1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301" y="1409901"/>
            <a:ext cx="7555098" cy="31667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9552" y="699542"/>
            <a:ext cx="7632847" cy="847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/>
              <a:t>系统会自动根据生源核对中的学生的培养方式关闭定向生、委培生的网签资格；由于</a:t>
            </a:r>
            <a:r>
              <a:rPr lang="en-US" altLang="zh-CN" sz="1400" dirty="0"/>
              <a:t>20</a:t>
            </a:r>
            <a:r>
              <a:rPr lang="zh-CN" altLang="en-US" sz="1400" dirty="0"/>
              <a:t>届学生纸质协议书大部分学校已经下发；所以在开放网签时，我们实施人员已将</a:t>
            </a:r>
            <a:r>
              <a:rPr lang="en-US" altLang="zh-CN" sz="1400" dirty="0"/>
              <a:t>20</a:t>
            </a:r>
            <a:r>
              <a:rPr lang="zh-CN" altLang="en-US" sz="1400" dirty="0"/>
              <a:t>届毕业生网签资格全部关闭，如需开启网签可在</a:t>
            </a:r>
            <a:r>
              <a:rPr lang="en-US" altLang="zh-CN" sz="1400" dirty="0"/>
              <a:t>【</a:t>
            </a:r>
            <a:r>
              <a:rPr lang="zh-CN" altLang="en-US" sz="1400" dirty="0"/>
              <a:t>签约开放列表</a:t>
            </a:r>
            <a:r>
              <a:rPr lang="en-US" altLang="zh-CN" sz="1400" dirty="0"/>
              <a:t>】</a:t>
            </a:r>
            <a:r>
              <a:rPr lang="zh-CN" altLang="en-US" sz="1400" dirty="0"/>
              <a:t>中进行开启。</a:t>
            </a:r>
            <a:endParaRPr lang="zh-CN" altLang="en-US" sz="1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17" y="1626526"/>
            <a:ext cx="7489715" cy="28993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427734"/>
            <a:ext cx="3398644" cy="1816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734060" y="116205"/>
            <a:ext cx="4558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1.3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 签约准备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-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签约数据开放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34060" y="116205"/>
            <a:ext cx="4558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1.4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 签约准备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-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学生网签条件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3608" y="1347614"/>
            <a:ext cx="1917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、生源审核通过</a:t>
            </a:r>
            <a:endParaRPr lang="zh-CN" alt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43608" y="2062893"/>
            <a:ext cx="2699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、推荐表信息审核通过</a:t>
            </a:r>
            <a:endParaRPr lang="zh-CN" alt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3608" y="2830003"/>
            <a:ext cx="3764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、签约开放列表中已开放网签资格</a:t>
            </a:r>
            <a:endParaRPr lang="zh-CN" alt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060" y="116205"/>
            <a:ext cx="535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2 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签约流程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22" name="矩形: 圆角 21"/>
          <p:cNvSpPr/>
          <p:nvPr/>
        </p:nvSpPr>
        <p:spPr>
          <a:xfrm>
            <a:off x="1502143" y="767462"/>
            <a:ext cx="2138348" cy="553741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单位登录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1503213" y="1622841"/>
            <a:ext cx="2138348" cy="521874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主站审核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1502143" y="4174364"/>
            <a:ext cx="2138348" cy="521874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单位邀约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: 圆角 25"/>
          <p:cNvSpPr/>
          <p:nvPr/>
        </p:nvSpPr>
        <p:spPr>
          <a:xfrm>
            <a:off x="4847287" y="771325"/>
            <a:ext cx="2138348" cy="521874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学生应约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: 圆角 26"/>
          <p:cNvSpPr/>
          <p:nvPr/>
        </p:nvSpPr>
        <p:spPr>
          <a:xfrm>
            <a:off x="4861040" y="1608966"/>
            <a:ext cx="2138348" cy="547241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学院审核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: 圆角 27"/>
          <p:cNvSpPr/>
          <p:nvPr/>
        </p:nvSpPr>
        <p:spPr>
          <a:xfrm>
            <a:off x="4892240" y="2471855"/>
            <a:ext cx="2138348" cy="533932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学校审核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: 圆角 29"/>
          <p:cNvSpPr/>
          <p:nvPr/>
        </p:nvSpPr>
        <p:spPr>
          <a:xfrm>
            <a:off x="4892240" y="3321435"/>
            <a:ext cx="2138348" cy="547240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上报派遣系统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320988" y="1240970"/>
            <a:ext cx="372542" cy="372542"/>
            <a:chOff x="2639770" y="418712"/>
            <a:chExt cx="372542" cy="372542"/>
          </a:xfrm>
        </p:grpSpPr>
        <p:sp>
          <p:nvSpPr>
            <p:cNvPr id="19" name="箭头: 下 18"/>
            <p:cNvSpPr/>
            <p:nvPr/>
          </p:nvSpPr>
          <p:spPr>
            <a:xfrm>
              <a:off x="2639770" y="418712"/>
              <a:ext cx="372542" cy="372542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箭头: 下 4"/>
            <p:cNvSpPr txBox="1"/>
            <p:nvPr/>
          </p:nvSpPr>
          <p:spPr>
            <a:xfrm>
              <a:off x="2723592" y="418712"/>
              <a:ext cx="204898" cy="280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600" kern="1200">
                <a:solidFill>
                  <a:srgbClr val="0070C0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309452" y="2064897"/>
            <a:ext cx="372542" cy="372542"/>
            <a:chOff x="2639770" y="418712"/>
            <a:chExt cx="372542" cy="372542"/>
          </a:xfrm>
        </p:grpSpPr>
        <p:sp>
          <p:nvSpPr>
            <p:cNvPr id="33" name="箭头: 下 32"/>
            <p:cNvSpPr/>
            <p:nvPr/>
          </p:nvSpPr>
          <p:spPr>
            <a:xfrm>
              <a:off x="2639770" y="418712"/>
              <a:ext cx="372542" cy="372542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箭头: 下 4"/>
            <p:cNvSpPr txBox="1"/>
            <p:nvPr/>
          </p:nvSpPr>
          <p:spPr>
            <a:xfrm>
              <a:off x="2723592" y="418712"/>
              <a:ext cx="204898" cy="280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600" kern="1200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743943" y="2099432"/>
            <a:ext cx="372542" cy="372542"/>
            <a:chOff x="2639770" y="418712"/>
            <a:chExt cx="372542" cy="372542"/>
          </a:xfrm>
        </p:grpSpPr>
        <p:sp>
          <p:nvSpPr>
            <p:cNvPr id="36" name="箭头: 下 35"/>
            <p:cNvSpPr/>
            <p:nvPr/>
          </p:nvSpPr>
          <p:spPr>
            <a:xfrm>
              <a:off x="2639770" y="418712"/>
              <a:ext cx="372542" cy="372542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箭头: 下 4"/>
            <p:cNvSpPr txBox="1"/>
            <p:nvPr/>
          </p:nvSpPr>
          <p:spPr>
            <a:xfrm>
              <a:off x="2723592" y="418712"/>
              <a:ext cx="204898" cy="280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600" kern="1200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765561" y="1217173"/>
            <a:ext cx="372542" cy="372542"/>
            <a:chOff x="2639770" y="418712"/>
            <a:chExt cx="372542" cy="372542"/>
          </a:xfrm>
        </p:grpSpPr>
        <p:sp>
          <p:nvSpPr>
            <p:cNvPr id="42" name="箭头: 下 41"/>
            <p:cNvSpPr/>
            <p:nvPr/>
          </p:nvSpPr>
          <p:spPr>
            <a:xfrm>
              <a:off x="2639770" y="418712"/>
              <a:ext cx="372542" cy="372542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箭头: 下 4"/>
            <p:cNvSpPr txBox="1"/>
            <p:nvPr/>
          </p:nvSpPr>
          <p:spPr>
            <a:xfrm>
              <a:off x="2723592" y="418712"/>
              <a:ext cx="204898" cy="280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600" kern="1200"/>
            </a:p>
          </p:txBody>
        </p:sp>
      </p:grpSp>
      <p:cxnSp>
        <p:nvCxnSpPr>
          <p:cNvPr id="51" name="直接连接符 50"/>
          <p:cNvCxnSpPr/>
          <p:nvPr/>
        </p:nvCxnSpPr>
        <p:spPr>
          <a:xfrm>
            <a:off x="3635896" y="4443958"/>
            <a:ext cx="58855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4229041" y="999462"/>
            <a:ext cx="0" cy="3444496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4215565" y="1003945"/>
            <a:ext cx="637184" cy="381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矩形: 圆角 21"/>
          <p:cNvSpPr/>
          <p:nvPr/>
        </p:nvSpPr>
        <p:spPr>
          <a:xfrm>
            <a:off x="1519721" y="2461895"/>
            <a:ext cx="2138348" cy="553741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单位授权申请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: 圆角 23"/>
          <p:cNvSpPr/>
          <p:nvPr/>
        </p:nvSpPr>
        <p:spPr>
          <a:xfrm>
            <a:off x="1528998" y="3330813"/>
            <a:ext cx="2138348" cy="521874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主站授权审核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2320988" y="2924015"/>
            <a:ext cx="372542" cy="372542"/>
            <a:chOff x="2639770" y="418712"/>
            <a:chExt cx="372542" cy="372542"/>
          </a:xfrm>
        </p:grpSpPr>
        <p:sp>
          <p:nvSpPr>
            <p:cNvPr id="45" name="箭头: 下 44"/>
            <p:cNvSpPr/>
            <p:nvPr/>
          </p:nvSpPr>
          <p:spPr>
            <a:xfrm>
              <a:off x="2639770" y="418712"/>
              <a:ext cx="372542" cy="372542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箭头: 下 4"/>
            <p:cNvSpPr txBox="1"/>
            <p:nvPr/>
          </p:nvSpPr>
          <p:spPr>
            <a:xfrm>
              <a:off x="2723592" y="418712"/>
              <a:ext cx="204898" cy="280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600" kern="1200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765561" y="2911601"/>
            <a:ext cx="372542" cy="372542"/>
            <a:chOff x="2639770" y="418712"/>
            <a:chExt cx="372542" cy="372542"/>
          </a:xfrm>
        </p:grpSpPr>
        <p:sp>
          <p:nvSpPr>
            <p:cNvPr id="50" name="箭头: 下 49"/>
            <p:cNvSpPr/>
            <p:nvPr/>
          </p:nvSpPr>
          <p:spPr>
            <a:xfrm>
              <a:off x="2639770" y="418712"/>
              <a:ext cx="372542" cy="372542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箭头: 下 4"/>
            <p:cNvSpPr txBox="1"/>
            <p:nvPr/>
          </p:nvSpPr>
          <p:spPr>
            <a:xfrm>
              <a:off x="2723592" y="418712"/>
              <a:ext cx="204898" cy="280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600" kern="1200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309452" y="3783786"/>
            <a:ext cx="372542" cy="372542"/>
            <a:chOff x="2639770" y="418712"/>
            <a:chExt cx="372542" cy="372542"/>
          </a:xfrm>
        </p:grpSpPr>
        <p:sp>
          <p:nvSpPr>
            <p:cNvPr id="39" name="箭头: 下 38"/>
            <p:cNvSpPr/>
            <p:nvPr/>
          </p:nvSpPr>
          <p:spPr>
            <a:xfrm>
              <a:off x="2639770" y="418712"/>
              <a:ext cx="372542" cy="372542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箭头: 下 4"/>
            <p:cNvSpPr txBox="1"/>
            <p:nvPr/>
          </p:nvSpPr>
          <p:spPr>
            <a:xfrm>
              <a:off x="2723592" y="418712"/>
              <a:ext cx="204898" cy="280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600" kern="120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7864" y="1805294"/>
            <a:ext cx="5104938" cy="1646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734060" y="116205"/>
            <a:ext cx="535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2.1 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签约流程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-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单位登录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/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注册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39552" y="699542"/>
            <a:ext cx="7632847" cy="110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单位登录</a:t>
            </a:r>
            <a:r>
              <a:rPr lang="en-US" altLang="zh-CN" sz="1400" b="1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注册：</a:t>
            </a:r>
            <a:endParaRPr lang="en-US" altLang="zh-CN" sz="14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/>
              <a:t>已注册单位可直接登录单位中心，在导航栏中点击</a:t>
            </a:r>
            <a:r>
              <a:rPr lang="en-US" altLang="zh-CN" sz="1400" dirty="0"/>
              <a:t>【</a:t>
            </a:r>
            <a:r>
              <a:rPr lang="zh-CN" altLang="en-US" sz="1400" dirty="0"/>
              <a:t>签约中心</a:t>
            </a:r>
            <a:r>
              <a:rPr lang="en-US" altLang="zh-CN" sz="1400" dirty="0"/>
              <a:t>】</a:t>
            </a:r>
            <a:r>
              <a:rPr lang="zh-CN" altLang="en-US" sz="1400" dirty="0"/>
              <a:t>进入网签模块。</a:t>
            </a:r>
            <a:endParaRPr lang="en-US" altLang="zh-CN" sz="1400" dirty="0"/>
          </a:p>
          <a:p>
            <a:pPr>
              <a:lnSpc>
                <a:spcPct val="120000"/>
              </a:lnSpc>
            </a:pPr>
            <a:r>
              <a:rPr lang="zh-CN" altLang="en-US" sz="1400" dirty="0"/>
              <a:t>未注册单位必须在</a:t>
            </a:r>
            <a:r>
              <a:rPr lang="en-US" altLang="zh-CN" sz="1400" dirty="0"/>
              <a:t>91JOB</a:t>
            </a:r>
            <a:r>
              <a:rPr lang="zh-CN" altLang="en-US" sz="1400" dirty="0"/>
              <a:t>智慧就业平台（</a:t>
            </a:r>
            <a:r>
              <a:rPr lang="en-US" altLang="zh-CN" sz="1400" dirty="0"/>
              <a:t> http://www.91job.org.cn </a:t>
            </a:r>
            <a:r>
              <a:rPr lang="zh-CN" altLang="en-US" sz="1400" dirty="0"/>
              <a:t>）上进行注册，并由省中心审核通过后才可申请入驻高校分站点，网签可直接从</a:t>
            </a:r>
            <a:r>
              <a:rPr lang="en-US" altLang="zh-CN" sz="1400" dirty="0"/>
              <a:t>【</a:t>
            </a:r>
            <a:r>
              <a:rPr lang="zh-CN" altLang="en-US" sz="1400" dirty="0"/>
              <a:t>签约中心</a:t>
            </a:r>
            <a:r>
              <a:rPr lang="en-US" altLang="zh-CN" sz="1400" dirty="0"/>
              <a:t>】</a:t>
            </a:r>
            <a:r>
              <a:rPr lang="zh-CN" altLang="en-US" sz="1400" dirty="0"/>
              <a:t>进入，无需入驻。</a:t>
            </a:r>
            <a:endParaRPr lang="en-US" altLang="zh-CN" sz="1400" dirty="0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2"/>
          <a:srcRect b="8968"/>
          <a:stretch>
            <a:fillRect/>
          </a:stretch>
        </p:blipFill>
        <p:spPr>
          <a:xfrm>
            <a:off x="251520" y="2067694"/>
            <a:ext cx="4853418" cy="2271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486274"/>
            <a:ext cx="5224926" cy="2455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4701</Words>
  <Application>WPS 演示</Application>
  <PresentationFormat>全屏显示(16:9)</PresentationFormat>
  <Paragraphs>322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48</vt:i4>
      </vt:variant>
    </vt:vector>
  </HeadingPairs>
  <TitlesOfParts>
    <vt:vector size="62" baseType="lpstr">
      <vt:lpstr>Arial</vt:lpstr>
      <vt:lpstr>宋体</vt:lpstr>
      <vt:lpstr>Wingdings</vt:lpstr>
      <vt:lpstr>Calibri</vt:lpstr>
      <vt:lpstr>黑体</vt:lpstr>
      <vt:lpstr>楷体</vt:lpstr>
      <vt:lpstr>微软雅黑</vt:lpstr>
      <vt:lpstr>隶书</vt:lpstr>
      <vt:lpstr>Times New Roman</vt:lpstr>
      <vt:lpstr>方正小标宋_GBK</vt:lpstr>
      <vt:lpstr>Arial Unicode MS</vt:lpstr>
      <vt:lpstr>等线</vt:lpstr>
      <vt:lpstr>1_Office 主题​​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www.rapidppt.com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锐普PPT模板</dc:title>
  <dc:creator>锐普PPT</dc:creator>
  <cp:lastModifiedBy>潜龙</cp:lastModifiedBy>
  <cp:revision>214</cp:revision>
  <dcterms:created xsi:type="dcterms:W3CDTF">2010-11-09T04:24:00Z</dcterms:created>
  <dcterms:modified xsi:type="dcterms:W3CDTF">2020-03-26T05:56:24Z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